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y Grotesk Key Ultra-Bold" panose="020B0604020202020204" charset="0"/>
      <p:regular r:id="rId21"/>
    </p:embeddedFont>
    <p:embeddedFont>
      <p:font typeface="Cy Grotesk Key" panose="020B0604020202020204" charset="0"/>
      <p:regular r:id="rId22"/>
    </p:embeddedFont>
    <p:embeddedFont>
      <p:font typeface="Cy Grotesk Key Bold" panose="020B0604020202020204" charset="0"/>
      <p:regular r:id="rId23"/>
    </p:embeddedFont>
    <p:embeddedFont>
      <p:font typeface="Calibri" panose="020F0502020204030204" pitchFamily="34" charset="0"/>
      <p:regular r:id="rId24"/>
      <p:bold r:id="rId25"/>
      <p:italic r:id="rId26"/>
      <p:boldItalic r:id="rId27"/>
    </p:embeddedFont>
    <p:embeddedFont>
      <p:font typeface="Overpass Ultra-Bold" panose="020B0604020202020204" charset="0"/>
      <p:regular r:id="rId28"/>
    </p:embeddedFont>
    <p:embeddedFont>
      <p:font typeface="Canva Sans Bold" panose="020B0604020202020204" charset="0"/>
      <p:regular r:id="rId29"/>
    </p:embeddedFont>
    <p:embeddedFont>
      <p:font typeface="Cy Grotesk Key Semi-Bold" panose="020B0604020202020204" charset="0"/>
      <p:regular r:id="rId30"/>
    </p:embeddedFont>
    <p:embeddedFont>
      <p:font typeface="Overpass" panose="020B0604020202020204" charset="0"/>
      <p:regular r:id="rId31"/>
    </p:embeddedFont>
    <p:embeddedFont>
      <p:font typeface="Canva San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4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E0F2C-DC0C-4E84-8F71-E111FFBB408C}" type="datetimeFigureOut">
              <a:rPr lang="en-US" smtClean="0"/>
              <a:t>3/31/2024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FFF10-AFDD-4236-9D07-4F27822E206F}" type="slidenum">
              <a:rPr lang="en-US" smtClean="0"/>
              <a:t>‹#›</a:t>
            </a:fld>
            <a:endParaRPr lang="en-US"/>
          </a:p>
        </p:txBody>
      </p:sp>
    </p:spTree>
    <p:extLst>
      <p:ext uri="{BB962C8B-B14F-4D97-AF65-F5344CB8AC3E}">
        <p14:creationId xmlns:p14="http://schemas.microsoft.com/office/powerpoint/2010/main" val="957749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EFFF10-AFDD-4236-9D07-4F27822E206F}" type="slidenum">
              <a:rPr lang="en-US" smtClean="0"/>
              <a:t>15</a:t>
            </a:fld>
            <a:endParaRPr lang="en-US"/>
          </a:p>
        </p:txBody>
      </p:sp>
    </p:spTree>
    <p:extLst>
      <p:ext uri="{BB962C8B-B14F-4D97-AF65-F5344CB8AC3E}">
        <p14:creationId xmlns:p14="http://schemas.microsoft.com/office/powerpoint/2010/main" val="383052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18" Type="http://schemas.openxmlformats.org/officeDocument/2006/relationships/image" Target="../media/image9.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5.png"/><Relationship Id="rId19" Type="http://schemas.openxmlformats.org/officeDocument/2006/relationships/image" Target="../media/image18.sv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svg"/><Relationship Id="rId18" Type="http://schemas.openxmlformats.org/officeDocument/2006/relationships/image" Target="../media/image46.png"/><Relationship Id="rId26" Type="http://schemas.openxmlformats.org/officeDocument/2006/relationships/image" Target="../media/image50.png"/><Relationship Id="rId39" Type="http://schemas.openxmlformats.org/officeDocument/2006/relationships/image" Target="../media/image97.svg"/><Relationship Id="rId3" Type="http://schemas.openxmlformats.org/officeDocument/2006/relationships/image" Target="../media/image10.svg"/><Relationship Id="rId21" Type="http://schemas.openxmlformats.org/officeDocument/2006/relationships/image" Target="../media/image81.svg"/><Relationship Id="rId34" Type="http://schemas.openxmlformats.org/officeDocument/2006/relationships/image" Target="../media/image53.png"/><Relationship Id="rId42" Type="http://schemas.openxmlformats.org/officeDocument/2006/relationships/image" Target="../media/image57.png"/><Relationship Id="rId7" Type="http://schemas.openxmlformats.org/officeDocument/2006/relationships/image" Target="../media/image6.svg"/><Relationship Id="rId12" Type="http://schemas.openxmlformats.org/officeDocument/2006/relationships/image" Target="../media/image17.png"/><Relationship Id="rId17" Type="http://schemas.openxmlformats.org/officeDocument/2006/relationships/image" Target="../media/image77.svg"/><Relationship Id="rId25" Type="http://schemas.openxmlformats.org/officeDocument/2006/relationships/image" Target="../media/image85.svg"/><Relationship Id="rId33" Type="http://schemas.openxmlformats.org/officeDocument/2006/relationships/image" Target="../media/image14.svg"/><Relationship Id="rId38" Type="http://schemas.openxmlformats.org/officeDocument/2006/relationships/image" Target="../media/image55.png"/><Relationship Id="rId2" Type="http://schemas.openxmlformats.org/officeDocument/2006/relationships/image" Target="../media/image5.png"/><Relationship Id="rId16" Type="http://schemas.openxmlformats.org/officeDocument/2006/relationships/image" Target="../media/image45.png"/><Relationship Id="rId20" Type="http://schemas.openxmlformats.org/officeDocument/2006/relationships/image" Target="../media/image47.png"/><Relationship Id="rId29" Type="http://schemas.openxmlformats.org/officeDocument/2006/relationships/image" Target="../media/image89.svg"/><Relationship Id="rId41" Type="http://schemas.openxmlformats.org/officeDocument/2006/relationships/image" Target="../media/image99.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3.svg"/><Relationship Id="rId24" Type="http://schemas.openxmlformats.org/officeDocument/2006/relationships/image" Target="../media/image49.png"/><Relationship Id="rId32" Type="http://schemas.openxmlformats.org/officeDocument/2006/relationships/image" Target="../media/image7.png"/><Relationship Id="rId37" Type="http://schemas.openxmlformats.org/officeDocument/2006/relationships/image" Target="../media/image95.svg"/><Relationship Id="rId40" Type="http://schemas.openxmlformats.org/officeDocument/2006/relationships/image" Target="../media/image56.png"/><Relationship Id="rId5" Type="http://schemas.openxmlformats.org/officeDocument/2006/relationships/image" Target="../media/image69.svg"/><Relationship Id="rId15" Type="http://schemas.openxmlformats.org/officeDocument/2006/relationships/image" Target="../media/image75.svg"/><Relationship Id="rId23" Type="http://schemas.openxmlformats.org/officeDocument/2006/relationships/image" Target="../media/image83.svg"/><Relationship Id="rId28" Type="http://schemas.openxmlformats.org/officeDocument/2006/relationships/image" Target="../media/image51.png"/><Relationship Id="rId36" Type="http://schemas.openxmlformats.org/officeDocument/2006/relationships/image" Target="../media/image54.png"/><Relationship Id="rId10" Type="http://schemas.openxmlformats.org/officeDocument/2006/relationships/image" Target="../media/image43.png"/><Relationship Id="rId19" Type="http://schemas.openxmlformats.org/officeDocument/2006/relationships/image" Target="../media/image79.svg"/><Relationship Id="rId31" Type="http://schemas.openxmlformats.org/officeDocument/2006/relationships/image" Target="../media/image91.svg"/><Relationship Id="rId44" Type="http://schemas.openxmlformats.org/officeDocument/2006/relationships/image" Target="../media/image102.svg"/><Relationship Id="rId4" Type="http://schemas.openxmlformats.org/officeDocument/2006/relationships/image" Target="../media/image41.png"/><Relationship Id="rId9" Type="http://schemas.openxmlformats.org/officeDocument/2006/relationships/image" Target="../media/image71.svg"/><Relationship Id="rId14" Type="http://schemas.openxmlformats.org/officeDocument/2006/relationships/image" Target="../media/image44.png"/><Relationship Id="rId22" Type="http://schemas.openxmlformats.org/officeDocument/2006/relationships/image" Target="../media/image48.png"/><Relationship Id="rId27" Type="http://schemas.openxmlformats.org/officeDocument/2006/relationships/image" Target="../media/image87.svg"/><Relationship Id="rId30" Type="http://schemas.openxmlformats.org/officeDocument/2006/relationships/image" Target="../media/image52.png"/><Relationship Id="rId35" Type="http://schemas.openxmlformats.org/officeDocument/2006/relationships/image" Target="../media/image93.svg"/><Relationship Id="rId43"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62.gif"/><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07.sv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7.svg"/><Relationship Id="rId7" Type="http://schemas.openxmlformats.org/officeDocument/2006/relationships/image" Target="../media/image6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63.svg"/><Relationship Id="rId5" Type="http://schemas.openxmlformats.org/officeDocument/2006/relationships/image" Target="../media/image59.sv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102.sv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1.svg"/><Relationship Id="rId18" Type="http://schemas.openxmlformats.org/officeDocument/2006/relationships/image" Target="../media/image46.png"/><Relationship Id="rId26" Type="http://schemas.openxmlformats.org/officeDocument/2006/relationships/image" Target="../media/image50.png"/><Relationship Id="rId39" Type="http://schemas.openxmlformats.org/officeDocument/2006/relationships/image" Target="../media/image97.svg"/><Relationship Id="rId3" Type="http://schemas.openxmlformats.org/officeDocument/2006/relationships/image" Target="../media/image10.svg"/><Relationship Id="rId21" Type="http://schemas.openxmlformats.org/officeDocument/2006/relationships/image" Target="../media/image81.svg"/><Relationship Id="rId34" Type="http://schemas.openxmlformats.org/officeDocument/2006/relationships/image" Target="../media/image53.png"/><Relationship Id="rId42" Type="http://schemas.openxmlformats.org/officeDocument/2006/relationships/image" Target="../media/image63.png"/><Relationship Id="rId7" Type="http://schemas.openxmlformats.org/officeDocument/2006/relationships/image" Target="../media/image6.svg"/><Relationship Id="rId12" Type="http://schemas.openxmlformats.org/officeDocument/2006/relationships/image" Target="../media/image17.png"/><Relationship Id="rId17" Type="http://schemas.openxmlformats.org/officeDocument/2006/relationships/image" Target="../media/image77.svg"/><Relationship Id="rId25" Type="http://schemas.openxmlformats.org/officeDocument/2006/relationships/image" Target="../media/image85.svg"/><Relationship Id="rId33" Type="http://schemas.openxmlformats.org/officeDocument/2006/relationships/image" Target="../media/image14.svg"/><Relationship Id="rId38" Type="http://schemas.openxmlformats.org/officeDocument/2006/relationships/image" Target="../media/image55.png"/><Relationship Id="rId2" Type="http://schemas.openxmlformats.org/officeDocument/2006/relationships/image" Target="../media/image5.png"/><Relationship Id="rId16" Type="http://schemas.openxmlformats.org/officeDocument/2006/relationships/image" Target="../media/image45.png"/><Relationship Id="rId20" Type="http://schemas.openxmlformats.org/officeDocument/2006/relationships/image" Target="../media/image47.png"/><Relationship Id="rId29" Type="http://schemas.openxmlformats.org/officeDocument/2006/relationships/image" Target="../media/image89.svg"/><Relationship Id="rId41" Type="http://schemas.openxmlformats.org/officeDocument/2006/relationships/image" Target="../media/image99.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3.svg"/><Relationship Id="rId24" Type="http://schemas.openxmlformats.org/officeDocument/2006/relationships/image" Target="../media/image49.png"/><Relationship Id="rId32" Type="http://schemas.openxmlformats.org/officeDocument/2006/relationships/image" Target="../media/image7.png"/><Relationship Id="rId37" Type="http://schemas.openxmlformats.org/officeDocument/2006/relationships/image" Target="../media/image95.svg"/><Relationship Id="rId40" Type="http://schemas.openxmlformats.org/officeDocument/2006/relationships/image" Target="../media/image56.png"/><Relationship Id="rId5" Type="http://schemas.openxmlformats.org/officeDocument/2006/relationships/image" Target="../media/image69.svg"/><Relationship Id="rId15" Type="http://schemas.openxmlformats.org/officeDocument/2006/relationships/image" Target="../media/image75.svg"/><Relationship Id="rId23" Type="http://schemas.openxmlformats.org/officeDocument/2006/relationships/image" Target="../media/image83.svg"/><Relationship Id="rId28" Type="http://schemas.openxmlformats.org/officeDocument/2006/relationships/image" Target="../media/image51.png"/><Relationship Id="rId36" Type="http://schemas.openxmlformats.org/officeDocument/2006/relationships/image" Target="../media/image54.png"/><Relationship Id="rId10" Type="http://schemas.openxmlformats.org/officeDocument/2006/relationships/image" Target="../media/image43.png"/><Relationship Id="rId19" Type="http://schemas.openxmlformats.org/officeDocument/2006/relationships/image" Target="../media/image79.svg"/><Relationship Id="rId31" Type="http://schemas.openxmlformats.org/officeDocument/2006/relationships/image" Target="../media/image91.svg"/><Relationship Id="rId44" Type="http://schemas.openxmlformats.org/officeDocument/2006/relationships/image" Target="../media/image102.svg"/><Relationship Id="rId4" Type="http://schemas.openxmlformats.org/officeDocument/2006/relationships/image" Target="../media/image41.png"/><Relationship Id="rId9" Type="http://schemas.openxmlformats.org/officeDocument/2006/relationships/image" Target="../media/image71.svg"/><Relationship Id="rId14" Type="http://schemas.openxmlformats.org/officeDocument/2006/relationships/image" Target="../media/image44.png"/><Relationship Id="rId22" Type="http://schemas.openxmlformats.org/officeDocument/2006/relationships/image" Target="../media/image48.png"/><Relationship Id="rId27" Type="http://schemas.openxmlformats.org/officeDocument/2006/relationships/image" Target="../media/image87.svg"/><Relationship Id="rId30" Type="http://schemas.openxmlformats.org/officeDocument/2006/relationships/image" Target="../media/image52.png"/><Relationship Id="rId35" Type="http://schemas.openxmlformats.org/officeDocument/2006/relationships/image" Target="../media/image93.svg"/><Relationship Id="rId43"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53.svg"/><Relationship Id="rId7" Type="http://schemas.openxmlformats.org/officeDocument/2006/relationships/image" Target="../media/image6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34.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70.pn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68.png"/><Relationship Id="rId5" Type="http://schemas.openxmlformats.org/officeDocument/2006/relationships/image" Target="../media/image14.png"/><Relationship Id="rId10" Type="http://schemas.openxmlformats.org/officeDocument/2006/relationships/image" Target="../media/image67.png"/><Relationship Id="rId4" Type="http://schemas.openxmlformats.org/officeDocument/2006/relationships/image" Target="../media/image10.svg"/><Relationship Id="rId9"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19.svg"/><Relationship Id="rId7" Type="http://schemas.openxmlformats.org/officeDocument/2006/relationships/image" Target="../media/image123.svg"/><Relationship Id="rId12" Type="http://schemas.openxmlformats.org/officeDocument/2006/relationships/image" Target="../media/image128.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121.svg"/><Relationship Id="rId10" Type="http://schemas.openxmlformats.org/officeDocument/2006/relationships/image" Target="../media/image75.gif"/><Relationship Id="rId4" Type="http://schemas.openxmlformats.org/officeDocument/2006/relationships/image" Target="../media/image72.png"/><Relationship Id="rId9" Type="http://schemas.openxmlformats.org/officeDocument/2006/relationships/image" Target="../media/image125.sv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s://hsseworld.com/wp-content/uploads/2020/12/Handbook-of-Petrochemical-Processes-2019.pdf" TargetMode="External"/><Relationship Id="rId3" Type="http://schemas.openxmlformats.org/officeDocument/2006/relationships/image" Target="../media/image6.svg"/><Relationship Id="rId7" Type="http://schemas.openxmlformats.org/officeDocument/2006/relationships/image" Target="../media/image79.svg"/><Relationship Id="rId12" Type="http://schemas.openxmlformats.org/officeDocument/2006/relationships/hyperlink" Target="https://wayback.archive-it.org/all/20131021081308/http:/www1.eere.energy.gov/manufacturing/industries_technologies/chemicals/pdfs/profile_chap4.pdf"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83.svg"/><Relationship Id="rId5" Type="http://schemas.openxmlformats.org/officeDocument/2006/relationships/image" Target="../media/image130.svg"/><Relationship Id="rId10" Type="http://schemas.openxmlformats.org/officeDocument/2006/relationships/image" Target="../media/image48.png"/><Relationship Id="rId4" Type="http://schemas.openxmlformats.org/officeDocument/2006/relationships/image" Target="../media/image77.png"/><Relationship Id="rId9" Type="http://schemas.openxmlformats.org/officeDocument/2006/relationships/image" Target="../media/image81.sv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svg"/><Relationship Id="rId3" Type="http://schemas.openxmlformats.org/officeDocument/2006/relationships/image" Target="../media/image2.svg"/><Relationship Id="rId7" Type="http://schemas.openxmlformats.org/officeDocument/2006/relationships/image" Target="../media/image132.svg"/><Relationship Id="rId12" Type="http://schemas.openxmlformats.org/officeDocument/2006/relationships/image" Target="../media/image2.png"/><Relationship Id="rId17" Type="http://schemas.openxmlformats.org/officeDocument/2006/relationships/image" Target="../media/image138.svg"/><Relationship Id="rId2" Type="http://schemas.openxmlformats.org/officeDocument/2006/relationships/image" Target="../media/image1.png"/><Relationship Id="rId16"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134.svg"/><Relationship Id="rId5" Type="http://schemas.openxmlformats.org/officeDocument/2006/relationships/image" Target="../media/image6.svg"/><Relationship Id="rId15" Type="http://schemas.openxmlformats.org/officeDocument/2006/relationships/image" Target="../media/image136.svg"/><Relationship Id="rId10" Type="http://schemas.openxmlformats.org/officeDocument/2006/relationships/image" Target="../media/image79.png"/><Relationship Id="rId4" Type="http://schemas.openxmlformats.org/officeDocument/2006/relationships/image" Target="../media/image3.png"/><Relationship Id="rId9" Type="http://schemas.openxmlformats.org/officeDocument/2006/relationships/image" Target="../media/image104.svg"/><Relationship Id="rId1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4.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7.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svg"/><Relationship Id="rId7" Type="http://schemas.openxmlformats.org/officeDocument/2006/relationships/image" Target="../media/image3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1.svg"/><Relationship Id="rId4" Type="http://schemas.openxmlformats.org/officeDocument/2006/relationships/image" Target="../media/image17.png"/><Relationship Id="rId9" Type="http://schemas.openxmlformats.org/officeDocument/2006/relationships/image" Target="../media/image35.sv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7.sv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5.gif"/><Relationship Id="rId5" Type="http://schemas.openxmlformats.org/officeDocument/2006/relationships/image" Target="../media/image10.svg"/><Relationship Id="rId10" Type="http://schemas.openxmlformats.org/officeDocument/2006/relationships/image" Target="../media/image42.svg"/><Relationship Id="rId4" Type="http://schemas.openxmlformats.org/officeDocument/2006/relationships/image" Target="../media/image5.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7.svg"/><Relationship Id="rId7"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5.gif"/><Relationship Id="rId5" Type="http://schemas.openxmlformats.org/officeDocument/2006/relationships/image" Target="../media/image10.svg"/><Relationship Id="rId10" Type="http://schemas.openxmlformats.org/officeDocument/2006/relationships/image" Target="../media/image48.svg"/><Relationship Id="rId4" Type="http://schemas.openxmlformats.org/officeDocument/2006/relationships/image" Target="../media/image5.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svg"/><Relationship Id="rId7"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2.svg"/><Relationship Id="rId5" Type="http://schemas.openxmlformats.org/officeDocument/2006/relationships/image" Target="../media/image10.svg"/><Relationship Id="rId10"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25.gif"/></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5.svg"/><Relationship Id="rId10" Type="http://schemas.openxmlformats.org/officeDocument/2006/relationships/image" Target="../media/image16.png"/><Relationship Id="rId4" Type="http://schemas.openxmlformats.org/officeDocument/2006/relationships/image" Target="../media/image34.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7.svg"/><Relationship Id="rId3" Type="http://schemas.openxmlformats.org/officeDocument/2006/relationships/image" Target="../media/image37.svg"/><Relationship Id="rId7" Type="http://schemas.openxmlformats.org/officeDocument/2006/relationships/image" Target="../media/image61.svg"/><Relationship Id="rId12"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B8E6"/>
        </a:solidFill>
        <a:effectLst/>
      </p:bgPr>
    </p:bg>
    <p:spTree>
      <p:nvGrpSpPr>
        <p:cNvPr id="1" name=""/>
        <p:cNvGrpSpPr/>
        <p:nvPr/>
      </p:nvGrpSpPr>
      <p:grpSpPr>
        <a:xfrm>
          <a:off x="0" y="0"/>
          <a:ext cx="0" cy="0"/>
          <a:chOff x="0" y="0"/>
          <a:chExt cx="0" cy="0"/>
        </a:xfrm>
      </p:grpSpPr>
      <p:grpSp>
        <p:nvGrpSpPr>
          <p:cNvPr id="2" name="Group 2"/>
          <p:cNvGrpSpPr/>
          <p:nvPr/>
        </p:nvGrpSpPr>
        <p:grpSpPr>
          <a:xfrm>
            <a:off x="-646970" y="4555118"/>
            <a:ext cx="7304945" cy="7146781"/>
            <a:chOff x="0" y="0"/>
            <a:chExt cx="9739927" cy="9529042"/>
          </a:xfrm>
        </p:grpSpPr>
        <p:sp>
          <p:nvSpPr>
            <p:cNvPr id="3" name="Freeform 3"/>
            <p:cNvSpPr/>
            <p:nvPr/>
          </p:nvSpPr>
          <p:spPr>
            <a:xfrm>
              <a:off x="0" y="0"/>
              <a:ext cx="9739927" cy="9529042"/>
            </a:xfrm>
            <a:custGeom>
              <a:avLst/>
              <a:gdLst/>
              <a:ahLst/>
              <a:cxnLst/>
              <a:rect l="l" t="t" r="r" b="b"/>
              <a:pathLst>
                <a:path w="9739927" h="9529042">
                  <a:moveTo>
                    <a:pt x="0" y="0"/>
                  </a:moveTo>
                  <a:lnTo>
                    <a:pt x="9739927" y="0"/>
                  </a:lnTo>
                  <a:lnTo>
                    <a:pt x="9739927" y="9529042"/>
                  </a:lnTo>
                  <a:lnTo>
                    <a:pt x="0" y="9529042"/>
                  </a:lnTo>
                  <a:lnTo>
                    <a:pt x="0" y="0"/>
                  </a:lnTo>
                  <a:close/>
                </a:path>
              </a:pathLst>
            </a:custGeom>
            <a:blipFill>
              <a:blip r:embed="rId2">
                <a:extLst>
                  <a:ext uri="{96DAC541-7B7A-43D3-8B79-37D633B846F1}">
                    <asvg:svgBlip xmlns:asvg="http://schemas.microsoft.com/office/drawing/2016/SVG/main" xmlns="" r:embed="rId3"/>
                  </a:ext>
                </a:extLst>
              </a:blip>
              <a:stretch>
                <a:fillRect l="-1526"/>
              </a:stretch>
            </a:blipFill>
            <a:ln cap="sq">
              <a:noFill/>
              <a:prstDash val="solid"/>
              <a:miter/>
            </a:ln>
          </p:spPr>
        </p:sp>
        <p:grpSp>
          <p:nvGrpSpPr>
            <p:cNvPr id="4" name="Group 4"/>
            <p:cNvGrpSpPr/>
            <p:nvPr/>
          </p:nvGrpSpPr>
          <p:grpSpPr>
            <a:xfrm>
              <a:off x="414019" y="4768437"/>
              <a:ext cx="1887498" cy="3584478"/>
              <a:chOff x="0" y="0"/>
              <a:chExt cx="1192214" cy="2264090"/>
            </a:xfrm>
          </p:grpSpPr>
          <p:sp>
            <p:nvSpPr>
              <p:cNvPr id="5" name="Freeform 5"/>
              <p:cNvSpPr/>
              <p:nvPr/>
            </p:nvSpPr>
            <p:spPr>
              <a:xfrm>
                <a:off x="0" y="0"/>
                <a:ext cx="1192214" cy="2264090"/>
              </a:xfrm>
              <a:custGeom>
                <a:avLst/>
                <a:gdLst/>
                <a:ahLst/>
                <a:cxnLst/>
                <a:rect l="l" t="t" r="r" b="b"/>
                <a:pathLst>
                  <a:path w="1192214" h="2264090">
                    <a:moveTo>
                      <a:pt x="596107" y="0"/>
                    </a:moveTo>
                    <a:cubicBezTo>
                      <a:pt x="266886" y="0"/>
                      <a:pt x="0" y="506834"/>
                      <a:pt x="0" y="1132045"/>
                    </a:cubicBezTo>
                    <a:cubicBezTo>
                      <a:pt x="0" y="1757256"/>
                      <a:pt x="266886" y="2264090"/>
                      <a:pt x="596107" y="2264090"/>
                    </a:cubicBezTo>
                    <a:cubicBezTo>
                      <a:pt x="925328" y="2264090"/>
                      <a:pt x="1192214" y="1757256"/>
                      <a:pt x="1192214" y="1132045"/>
                    </a:cubicBezTo>
                    <a:cubicBezTo>
                      <a:pt x="1192214" y="506834"/>
                      <a:pt x="925328" y="0"/>
                      <a:pt x="596107" y="0"/>
                    </a:cubicBezTo>
                    <a:close/>
                  </a:path>
                </a:pathLst>
              </a:custGeom>
              <a:solidFill>
                <a:srgbClr val="F9C784"/>
              </a:solidFill>
              <a:ln cap="sq">
                <a:noFill/>
                <a:prstDash val="solid"/>
                <a:miter/>
              </a:ln>
            </p:spPr>
          </p:sp>
          <p:sp>
            <p:nvSpPr>
              <p:cNvPr id="6" name="TextBox 6"/>
              <p:cNvSpPr txBox="1"/>
              <p:nvPr/>
            </p:nvSpPr>
            <p:spPr>
              <a:xfrm>
                <a:off x="111770" y="221783"/>
                <a:ext cx="968674" cy="1830048"/>
              </a:xfrm>
              <a:prstGeom prst="rect">
                <a:avLst/>
              </a:prstGeom>
            </p:spPr>
            <p:txBody>
              <a:bodyPr lIns="50800" tIns="50800" rIns="50800" bIns="50800" rtlCol="0" anchor="ctr"/>
              <a:lstStyle/>
              <a:p>
                <a:pPr marL="0" lvl="0" indent="0" algn="ctr">
                  <a:lnSpc>
                    <a:spcPts val="6324"/>
                  </a:lnSpc>
                  <a:spcBef>
                    <a:spcPct val="0"/>
                  </a:spcBef>
                </a:pPr>
                <a:endParaRPr/>
              </a:p>
            </p:txBody>
          </p:sp>
        </p:grpSp>
      </p:grpSp>
      <p:sp>
        <p:nvSpPr>
          <p:cNvPr id="7" name="Freeform 7"/>
          <p:cNvSpPr/>
          <p:nvPr/>
        </p:nvSpPr>
        <p:spPr>
          <a:xfrm>
            <a:off x="-2280675" y="-1579693"/>
            <a:ext cx="6897823" cy="6646993"/>
          </a:xfrm>
          <a:custGeom>
            <a:avLst/>
            <a:gdLst/>
            <a:ahLst/>
            <a:cxnLst/>
            <a:rect l="l" t="t" r="r" b="b"/>
            <a:pathLst>
              <a:path w="6897823" h="6646993">
                <a:moveTo>
                  <a:pt x="0" y="0"/>
                </a:moveTo>
                <a:lnTo>
                  <a:pt x="6897823" y="0"/>
                </a:lnTo>
                <a:lnTo>
                  <a:pt x="6897823" y="6646993"/>
                </a:lnTo>
                <a:lnTo>
                  <a:pt x="0" y="664699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grpSp>
        <p:nvGrpSpPr>
          <p:cNvPr id="8" name="Group 8"/>
          <p:cNvGrpSpPr/>
          <p:nvPr/>
        </p:nvGrpSpPr>
        <p:grpSpPr>
          <a:xfrm>
            <a:off x="3748645" y="282575"/>
            <a:ext cx="908578" cy="908578"/>
            <a:chOff x="0" y="0"/>
            <a:chExt cx="772160" cy="772160"/>
          </a:xfrm>
        </p:grpSpPr>
        <p:sp>
          <p:nvSpPr>
            <p:cNvPr id="9" name="Freeform 9"/>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F9C784"/>
            </a:solidFill>
            <a:ln cap="sq">
              <a:noFill/>
              <a:prstDash val="solid"/>
              <a:miter/>
            </a:ln>
          </p:spPr>
        </p:sp>
        <p:sp>
          <p:nvSpPr>
            <p:cNvPr id="10" name="TextBox 10"/>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grpSp>
        <p:nvGrpSpPr>
          <p:cNvPr id="11" name="Group 11"/>
          <p:cNvGrpSpPr/>
          <p:nvPr/>
        </p:nvGrpSpPr>
        <p:grpSpPr>
          <a:xfrm>
            <a:off x="4650032" y="1184231"/>
            <a:ext cx="545147" cy="545147"/>
            <a:chOff x="0" y="0"/>
            <a:chExt cx="772160" cy="772160"/>
          </a:xfrm>
        </p:grpSpPr>
        <p:sp>
          <p:nvSpPr>
            <p:cNvPr id="12" name="Freeform 12"/>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F9C784"/>
            </a:solidFill>
            <a:ln cap="sq">
              <a:noFill/>
              <a:prstDash val="solid"/>
              <a:miter/>
            </a:ln>
          </p:spPr>
        </p:sp>
        <p:sp>
          <p:nvSpPr>
            <p:cNvPr id="13" name="TextBox 13"/>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sp>
        <p:nvSpPr>
          <p:cNvPr id="14" name="Freeform 14"/>
          <p:cNvSpPr/>
          <p:nvPr/>
        </p:nvSpPr>
        <p:spPr>
          <a:xfrm rot="-2470893">
            <a:off x="13047533" y="6336696"/>
            <a:ext cx="6198732" cy="6313523"/>
          </a:xfrm>
          <a:custGeom>
            <a:avLst/>
            <a:gdLst/>
            <a:ahLst/>
            <a:cxnLst/>
            <a:rect l="l" t="t" r="r" b="b"/>
            <a:pathLst>
              <a:path w="6198732" h="6313523">
                <a:moveTo>
                  <a:pt x="0" y="0"/>
                </a:moveTo>
                <a:lnTo>
                  <a:pt x="6198732" y="0"/>
                </a:lnTo>
                <a:lnTo>
                  <a:pt x="6198732" y="6313523"/>
                </a:lnTo>
                <a:lnTo>
                  <a:pt x="0" y="63135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grpSp>
        <p:nvGrpSpPr>
          <p:cNvPr id="15" name="Group 15"/>
          <p:cNvGrpSpPr/>
          <p:nvPr/>
        </p:nvGrpSpPr>
        <p:grpSpPr>
          <a:xfrm rot="-709088">
            <a:off x="16046991" y="7788426"/>
            <a:ext cx="1904707" cy="1905000"/>
            <a:chOff x="0" y="0"/>
            <a:chExt cx="800485" cy="800608"/>
          </a:xfrm>
        </p:grpSpPr>
        <p:sp>
          <p:nvSpPr>
            <p:cNvPr id="16" name="Freeform 16"/>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B8B8E6"/>
            </a:solidFill>
            <a:ln cap="sq">
              <a:noFill/>
              <a:prstDash val="solid"/>
              <a:miter/>
            </a:ln>
          </p:spPr>
        </p:sp>
        <p:sp>
          <p:nvSpPr>
            <p:cNvPr id="17" name="TextBox 17"/>
            <p:cNvSpPr txBox="1"/>
            <p:nvPr/>
          </p:nvSpPr>
          <p:spPr>
            <a:xfrm>
              <a:off x="0" y="28575"/>
              <a:ext cx="800485" cy="772033"/>
            </a:xfrm>
            <a:prstGeom prst="rect">
              <a:avLst/>
            </a:prstGeom>
          </p:spPr>
          <p:txBody>
            <a:bodyPr lIns="50800" tIns="50800" rIns="50800" bIns="50800" rtlCol="0" anchor="ctr"/>
            <a:lstStyle/>
            <a:p>
              <a:pPr marL="0" lvl="0" indent="0" algn="ctr">
                <a:lnSpc>
                  <a:spcPts val="1900"/>
                </a:lnSpc>
              </a:pPr>
              <a:endParaRPr/>
            </a:p>
          </p:txBody>
        </p:sp>
      </p:grpSp>
      <p:grpSp>
        <p:nvGrpSpPr>
          <p:cNvPr id="18" name="Group 18"/>
          <p:cNvGrpSpPr/>
          <p:nvPr/>
        </p:nvGrpSpPr>
        <p:grpSpPr>
          <a:xfrm>
            <a:off x="2857500" y="2190750"/>
            <a:ext cx="12573000" cy="5905500"/>
            <a:chOff x="0" y="0"/>
            <a:chExt cx="3023459" cy="1420110"/>
          </a:xfrm>
        </p:grpSpPr>
        <p:sp>
          <p:nvSpPr>
            <p:cNvPr id="19" name="Freeform 19"/>
            <p:cNvSpPr/>
            <p:nvPr/>
          </p:nvSpPr>
          <p:spPr>
            <a:xfrm>
              <a:off x="0" y="0"/>
              <a:ext cx="3023459" cy="1420110"/>
            </a:xfrm>
            <a:custGeom>
              <a:avLst/>
              <a:gdLst/>
              <a:ahLst/>
              <a:cxnLst/>
              <a:rect l="l" t="t" r="r" b="b"/>
              <a:pathLst>
                <a:path w="3023459" h="1420110">
                  <a:moveTo>
                    <a:pt x="0" y="0"/>
                  </a:moveTo>
                  <a:lnTo>
                    <a:pt x="3023459" y="0"/>
                  </a:lnTo>
                  <a:lnTo>
                    <a:pt x="3023459" y="1420110"/>
                  </a:lnTo>
                  <a:lnTo>
                    <a:pt x="0" y="1420110"/>
                  </a:lnTo>
                  <a:close/>
                </a:path>
              </a:pathLst>
            </a:custGeom>
            <a:solidFill>
              <a:srgbClr val="E7E7E7"/>
            </a:solidFill>
          </p:spPr>
        </p:sp>
        <p:sp>
          <p:nvSpPr>
            <p:cNvPr id="20" name="TextBox 20"/>
            <p:cNvSpPr txBox="1"/>
            <p:nvPr/>
          </p:nvSpPr>
          <p:spPr>
            <a:xfrm>
              <a:off x="0" y="19050"/>
              <a:ext cx="3023459" cy="1401060"/>
            </a:xfrm>
            <a:prstGeom prst="rect">
              <a:avLst/>
            </a:prstGeom>
          </p:spPr>
          <p:txBody>
            <a:bodyPr lIns="50800" tIns="50800" rIns="50800" bIns="50800" rtlCol="0" anchor="ctr"/>
            <a:lstStyle/>
            <a:p>
              <a:pPr marL="0" lvl="0" indent="0" algn="ctr">
                <a:lnSpc>
                  <a:spcPts val="9200"/>
                </a:lnSpc>
                <a:spcBef>
                  <a:spcPct val="0"/>
                </a:spcBef>
              </a:pPr>
              <a:endParaRPr/>
            </a:p>
          </p:txBody>
        </p:sp>
      </p:grpSp>
      <p:grpSp>
        <p:nvGrpSpPr>
          <p:cNvPr id="21" name="Group 21"/>
          <p:cNvGrpSpPr/>
          <p:nvPr/>
        </p:nvGrpSpPr>
        <p:grpSpPr>
          <a:xfrm>
            <a:off x="2667000" y="2000250"/>
            <a:ext cx="12954000" cy="190500"/>
            <a:chOff x="0" y="0"/>
            <a:chExt cx="3411753" cy="50173"/>
          </a:xfrm>
        </p:grpSpPr>
        <p:sp>
          <p:nvSpPr>
            <p:cNvPr id="22" name="Freeform 22"/>
            <p:cNvSpPr/>
            <p:nvPr/>
          </p:nvSpPr>
          <p:spPr>
            <a:xfrm>
              <a:off x="0" y="0"/>
              <a:ext cx="3411753" cy="50173"/>
            </a:xfrm>
            <a:custGeom>
              <a:avLst/>
              <a:gdLst/>
              <a:ahLst/>
              <a:cxnLst/>
              <a:rect l="l" t="t" r="r" b="b"/>
              <a:pathLst>
                <a:path w="3411753" h="50173">
                  <a:moveTo>
                    <a:pt x="0" y="0"/>
                  </a:moveTo>
                  <a:lnTo>
                    <a:pt x="3411753" y="0"/>
                  </a:lnTo>
                  <a:lnTo>
                    <a:pt x="3411753" y="50173"/>
                  </a:lnTo>
                  <a:lnTo>
                    <a:pt x="0" y="50173"/>
                  </a:lnTo>
                  <a:close/>
                </a:path>
              </a:pathLst>
            </a:custGeom>
            <a:solidFill>
              <a:srgbClr val="000001"/>
            </a:solidFill>
          </p:spPr>
        </p:sp>
        <p:sp>
          <p:nvSpPr>
            <p:cNvPr id="23" name="TextBox 23"/>
            <p:cNvSpPr txBox="1"/>
            <p:nvPr/>
          </p:nvSpPr>
          <p:spPr>
            <a:xfrm>
              <a:off x="0" y="-47625"/>
              <a:ext cx="3411753" cy="97798"/>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4286250" y="5972175"/>
            <a:ext cx="9715500" cy="650875"/>
          </a:xfrm>
          <a:prstGeom prst="rect">
            <a:avLst/>
          </a:prstGeom>
        </p:spPr>
        <p:txBody>
          <a:bodyPr lIns="0" tIns="0" rIns="0" bIns="0" rtlCol="0" anchor="t">
            <a:spAutoFit/>
          </a:bodyPr>
          <a:lstStyle/>
          <a:p>
            <a:pPr marL="0" lvl="0" indent="0" algn="ctr">
              <a:lnSpc>
                <a:spcPts val="4550"/>
              </a:lnSpc>
              <a:spcBef>
                <a:spcPct val="0"/>
              </a:spcBef>
            </a:pPr>
            <a:r>
              <a:rPr lang="en-US" sz="3500">
                <a:solidFill>
                  <a:srgbClr val="000001"/>
                </a:solidFill>
                <a:latin typeface="Overpass"/>
              </a:rPr>
              <a:t>CL304 Chemical Process Technology</a:t>
            </a:r>
          </a:p>
        </p:txBody>
      </p:sp>
      <p:sp>
        <p:nvSpPr>
          <p:cNvPr id="25" name="Freeform 25"/>
          <p:cNvSpPr/>
          <p:nvPr/>
        </p:nvSpPr>
        <p:spPr>
          <a:xfrm>
            <a:off x="284270" y="5613400"/>
            <a:ext cx="4001980" cy="3731847"/>
          </a:xfrm>
          <a:custGeom>
            <a:avLst/>
            <a:gdLst/>
            <a:ahLst/>
            <a:cxnLst/>
            <a:rect l="l" t="t" r="r" b="b"/>
            <a:pathLst>
              <a:path w="4001980" h="3731847">
                <a:moveTo>
                  <a:pt x="0" y="0"/>
                </a:moveTo>
                <a:lnTo>
                  <a:pt x="4001980" y="0"/>
                </a:lnTo>
                <a:lnTo>
                  <a:pt x="4001980" y="3731847"/>
                </a:lnTo>
                <a:lnTo>
                  <a:pt x="0" y="373184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6" name="Freeform 26"/>
          <p:cNvSpPr/>
          <p:nvPr/>
        </p:nvSpPr>
        <p:spPr>
          <a:xfrm>
            <a:off x="8763000" y="8096250"/>
            <a:ext cx="762000" cy="1032867"/>
          </a:xfrm>
          <a:custGeom>
            <a:avLst/>
            <a:gdLst/>
            <a:ahLst/>
            <a:cxnLst/>
            <a:rect l="l" t="t" r="r" b="b"/>
            <a:pathLst>
              <a:path w="762000" h="1032867">
                <a:moveTo>
                  <a:pt x="0" y="0"/>
                </a:moveTo>
                <a:lnTo>
                  <a:pt x="762000" y="0"/>
                </a:lnTo>
                <a:lnTo>
                  <a:pt x="762000" y="1032867"/>
                </a:lnTo>
                <a:lnTo>
                  <a:pt x="0" y="1032867"/>
                </a:lnTo>
                <a:lnTo>
                  <a:pt x="0" y="0"/>
                </a:lnTo>
                <a:close/>
              </a:path>
            </a:pathLst>
          </a:custGeom>
          <a:blipFill>
            <a:blip r:embed="rId10">
              <a:extLst>
                <a:ext uri="{96DAC541-7B7A-43D3-8B79-37D633B846F1}">
                  <asvg:svgBlip xmlns:asvg="http://schemas.microsoft.com/office/drawing/2016/SVG/main" xmlns="" r:embed="rId11"/>
                </a:ext>
              </a:extLst>
            </a:blip>
            <a:stretch>
              <a:fillRect l="-319005" t="-444876" r="-319557"/>
            </a:stretch>
          </a:blipFill>
        </p:spPr>
      </p:sp>
      <p:grpSp>
        <p:nvGrpSpPr>
          <p:cNvPr id="27" name="Group 27"/>
          <p:cNvGrpSpPr/>
          <p:nvPr/>
        </p:nvGrpSpPr>
        <p:grpSpPr>
          <a:xfrm>
            <a:off x="12065000" y="9810750"/>
            <a:ext cx="952500" cy="952500"/>
            <a:chOff x="0" y="0"/>
            <a:chExt cx="772160" cy="772160"/>
          </a:xfrm>
        </p:grpSpPr>
        <p:sp>
          <p:nvSpPr>
            <p:cNvPr id="28" name="Freeform 28"/>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485696"/>
            </a:solidFill>
            <a:ln cap="sq">
              <a:noFill/>
              <a:prstDash val="solid"/>
              <a:miter/>
            </a:ln>
          </p:spPr>
        </p:sp>
        <p:sp>
          <p:nvSpPr>
            <p:cNvPr id="29" name="TextBox 29"/>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grpSp>
        <p:nvGrpSpPr>
          <p:cNvPr id="30" name="Group 30"/>
          <p:cNvGrpSpPr/>
          <p:nvPr/>
        </p:nvGrpSpPr>
        <p:grpSpPr>
          <a:xfrm>
            <a:off x="17259300" y="5721350"/>
            <a:ext cx="571500" cy="571500"/>
            <a:chOff x="0" y="0"/>
            <a:chExt cx="772160" cy="772160"/>
          </a:xfrm>
        </p:grpSpPr>
        <p:sp>
          <p:nvSpPr>
            <p:cNvPr id="31" name="Freeform 31"/>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485696"/>
            </a:solidFill>
            <a:ln cap="sq">
              <a:noFill/>
              <a:prstDash val="solid"/>
              <a:miter/>
            </a:ln>
          </p:spPr>
        </p:sp>
        <p:sp>
          <p:nvSpPr>
            <p:cNvPr id="32" name="TextBox 32"/>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sp>
        <p:nvSpPr>
          <p:cNvPr id="33" name="Freeform 33"/>
          <p:cNvSpPr/>
          <p:nvPr/>
        </p:nvSpPr>
        <p:spPr>
          <a:xfrm>
            <a:off x="11673901" y="-5062964"/>
            <a:ext cx="7239000" cy="7082264"/>
          </a:xfrm>
          <a:custGeom>
            <a:avLst/>
            <a:gdLst/>
            <a:ahLst/>
            <a:cxnLst/>
            <a:rect l="l" t="t" r="r" b="b"/>
            <a:pathLst>
              <a:path w="7239000" h="7082264">
                <a:moveTo>
                  <a:pt x="0" y="0"/>
                </a:moveTo>
                <a:lnTo>
                  <a:pt x="7239000" y="0"/>
                </a:lnTo>
                <a:lnTo>
                  <a:pt x="7239000" y="7082264"/>
                </a:lnTo>
                <a:lnTo>
                  <a:pt x="0" y="7082264"/>
                </a:lnTo>
                <a:lnTo>
                  <a:pt x="0" y="0"/>
                </a:lnTo>
                <a:close/>
              </a:path>
            </a:pathLst>
          </a:custGeom>
          <a:blipFill>
            <a:blip r:embed="rId12">
              <a:extLst>
                <a:ext uri="{96DAC541-7B7A-43D3-8B79-37D633B846F1}">
                  <asvg:svgBlip xmlns:asvg="http://schemas.microsoft.com/office/drawing/2016/SVG/main" xmlns="" r:embed="rId13"/>
                </a:ext>
              </a:extLst>
            </a:blip>
            <a:stretch>
              <a:fillRect l="-1526"/>
            </a:stretch>
          </a:blipFill>
          <a:ln cap="sq">
            <a:noFill/>
            <a:prstDash val="solid"/>
            <a:miter/>
          </a:ln>
        </p:spPr>
      </p:sp>
      <p:sp>
        <p:nvSpPr>
          <p:cNvPr id="34" name="Freeform 34"/>
          <p:cNvSpPr/>
          <p:nvPr/>
        </p:nvSpPr>
        <p:spPr>
          <a:xfrm rot="-822508">
            <a:off x="16223219" y="2409001"/>
            <a:ext cx="2158915" cy="2763412"/>
          </a:xfrm>
          <a:custGeom>
            <a:avLst/>
            <a:gdLst/>
            <a:ahLst/>
            <a:cxnLst/>
            <a:rect l="l" t="t" r="r" b="b"/>
            <a:pathLst>
              <a:path w="2158915" h="2763412">
                <a:moveTo>
                  <a:pt x="0" y="0"/>
                </a:moveTo>
                <a:lnTo>
                  <a:pt x="2158916" y="0"/>
                </a:lnTo>
                <a:lnTo>
                  <a:pt x="2158916" y="2763412"/>
                </a:lnTo>
                <a:lnTo>
                  <a:pt x="0" y="2763412"/>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35" name="Freeform 35"/>
          <p:cNvSpPr/>
          <p:nvPr/>
        </p:nvSpPr>
        <p:spPr>
          <a:xfrm rot="1405277">
            <a:off x="528108" y="1129207"/>
            <a:ext cx="1714726" cy="1387369"/>
          </a:xfrm>
          <a:custGeom>
            <a:avLst/>
            <a:gdLst/>
            <a:ahLst/>
            <a:cxnLst/>
            <a:rect l="l" t="t" r="r" b="b"/>
            <a:pathLst>
              <a:path w="1714726" h="1387369">
                <a:moveTo>
                  <a:pt x="0" y="0"/>
                </a:moveTo>
                <a:lnTo>
                  <a:pt x="1714726" y="0"/>
                </a:lnTo>
                <a:lnTo>
                  <a:pt x="1714726" y="1387369"/>
                </a:lnTo>
                <a:lnTo>
                  <a:pt x="0" y="1387369"/>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grpSp>
        <p:nvGrpSpPr>
          <p:cNvPr id="36" name="Group 36"/>
          <p:cNvGrpSpPr/>
          <p:nvPr/>
        </p:nvGrpSpPr>
        <p:grpSpPr>
          <a:xfrm>
            <a:off x="3658090" y="9017471"/>
            <a:ext cx="763296" cy="763296"/>
            <a:chOff x="0" y="0"/>
            <a:chExt cx="772160" cy="772160"/>
          </a:xfrm>
        </p:grpSpPr>
        <p:sp>
          <p:nvSpPr>
            <p:cNvPr id="37" name="Freeform 37"/>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B8B8E6"/>
            </a:solidFill>
            <a:ln cap="sq">
              <a:noFill/>
              <a:prstDash val="solid"/>
              <a:miter/>
            </a:ln>
          </p:spPr>
        </p:sp>
        <p:sp>
          <p:nvSpPr>
            <p:cNvPr id="38" name="TextBox 38"/>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grpSp>
        <p:nvGrpSpPr>
          <p:cNvPr id="39" name="Group 39"/>
          <p:cNvGrpSpPr/>
          <p:nvPr/>
        </p:nvGrpSpPr>
        <p:grpSpPr>
          <a:xfrm>
            <a:off x="4508586" y="8663016"/>
            <a:ext cx="457978" cy="457978"/>
            <a:chOff x="0" y="0"/>
            <a:chExt cx="772160" cy="772160"/>
          </a:xfrm>
        </p:grpSpPr>
        <p:sp>
          <p:nvSpPr>
            <p:cNvPr id="40" name="Freeform 40"/>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B8B8E6"/>
            </a:solidFill>
            <a:ln cap="sq">
              <a:noFill/>
              <a:prstDash val="solid"/>
              <a:miter/>
            </a:ln>
          </p:spPr>
        </p:sp>
        <p:sp>
          <p:nvSpPr>
            <p:cNvPr id="41" name="TextBox 41"/>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sp>
        <p:nvSpPr>
          <p:cNvPr id="42" name="Freeform 42"/>
          <p:cNvSpPr/>
          <p:nvPr/>
        </p:nvSpPr>
        <p:spPr>
          <a:xfrm rot="-8665585" flipV="1">
            <a:off x="5085947" y="8896798"/>
            <a:ext cx="1049913" cy="767391"/>
          </a:xfrm>
          <a:custGeom>
            <a:avLst/>
            <a:gdLst/>
            <a:ahLst/>
            <a:cxnLst/>
            <a:rect l="l" t="t" r="r" b="b"/>
            <a:pathLst>
              <a:path w="1049913" h="767391">
                <a:moveTo>
                  <a:pt x="0" y="767391"/>
                </a:moveTo>
                <a:lnTo>
                  <a:pt x="1049912" y="767391"/>
                </a:lnTo>
                <a:lnTo>
                  <a:pt x="1049912" y="0"/>
                </a:lnTo>
                <a:lnTo>
                  <a:pt x="0" y="0"/>
                </a:lnTo>
                <a:lnTo>
                  <a:pt x="0" y="767391"/>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43" name="Freeform 43"/>
          <p:cNvSpPr/>
          <p:nvPr/>
        </p:nvSpPr>
        <p:spPr>
          <a:xfrm rot="6339093" flipV="1">
            <a:off x="13005523" y="285301"/>
            <a:ext cx="907129" cy="663029"/>
          </a:xfrm>
          <a:custGeom>
            <a:avLst/>
            <a:gdLst/>
            <a:ahLst/>
            <a:cxnLst/>
            <a:rect l="l" t="t" r="r" b="b"/>
            <a:pathLst>
              <a:path w="907129" h="663029">
                <a:moveTo>
                  <a:pt x="0" y="663029"/>
                </a:moveTo>
                <a:lnTo>
                  <a:pt x="907129" y="663029"/>
                </a:lnTo>
                <a:lnTo>
                  <a:pt x="907129" y="0"/>
                </a:lnTo>
                <a:lnTo>
                  <a:pt x="0" y="0"/>
                </a:lnTo>
                <a:lnTo>
                  <a:pt x="0" y="663029"/>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44" name="TextBox 44"/>
          <p:cNvSpPr txBox="1"/>
          <p:nvPr/>
        </p:nvSpPr>
        <p:spPr>
          <a:xfrm>
            <a:off x="3413125" y="3772542"/>
            <a:ext cx="10890250" cy="1616324"/>
          </a:xfrm>
          <a:prstGeom prst="rect">
            <a:avLst/>
          </a:prstGeom>
        </p:spPr>
        <p:txBody>
          <a:bodyPr lIns="0" tIns="0" rIns="0" bIns="0" rtlCol="0" anchor="t">
            <a:spAutoFit/>
          </a:bodyPr>
          <a:lstStyle/>
          <a:p>
            <a:pPr algn="ctr">
              <a:lnSpc>
                <a:spcPts val="6372"/>
              </a:lnSpc>
            </a:pPr>
            <a:r>
              <a:rPr lang="en-US" sz="5540">
                <a:solidFill>
                  <a:srgbClr val="000001"/>
                </a:solidFill>
                <a:latin typeface="Cy Grotesk Key Bold"/>
              </a:rPr>
              <a:t>Production of BTX</a:t>
            </a:r>
          </a:p>
          <a:p>
            <a:pPr marL="0" lvl="0" indent="0" algn="ctr">
              <a:lnSpc>
                <a:spcPts val="6372"/>
              </a:lnSpc>
              <a:spcBef>
                <a:spcPct val="0"/>
              </a:spcBef>
            </a:pPr>
            <a:r>
              <a:rPr lang="en-US" sz="5540">
                <a:solidFill>
                  <a:srgbClr val="000001"/>
                </a:solidFill>
                <a:latin typeface="Cy Grotesk Key Bold"/>
              </a:rPr>
              <a:t>(Benzene, Toluene &amp; Xylene)</a:t>
            </a:r>
          </a:p>
        </p:txBody>
      </p:sp>
      <p:grpSp>
        <p:nvGrpSpPr>
          <p:cNvPr id="45" name="Group 45"/>
          <p:cNvGrpSpPr/>
          <p:nvPr/>
        </p:nvGrpSpPr>
        <p:grpSpPr>
          <a:xfrm>
            <a:off x="8572350" y="1476375"/>
            <a:ext cx="1143000" cy="1143000"/>
            <a:chOff x="0" y="0"/>
            <a:chExt cx="1524000" cy="1524000"/>
          </a:xfrm>
        </p:grpSpPr>
        <p:grpSp>
          <p:nvGrpSpPr>
            <p:cNvPr id="46" name="Group 46"/>
            <p:cNvGrpSpPr/>
            <p:nvPr/>
          </p:nvGrpSpPr>
          <p:grpSpPr>
            <a:xfrm>
              <a:off x="0" y="0"/>
              <a:ext cx="1524000" cy="1524000"/>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id="48" name="TextBox 48"/>
              <p:cNvSpPr txBox="1"/>
              <p:nvPr/>
            </p:nvSpPr>
            <p:spPr>
              <a:xfrm>
                <a:off x="76200" y="76200"/>
                <a:ext cx="660400" cy="660400"/>
              </a:xfrm>
              <a:prstGeom prst="rect">
                <a:avLst/>
              </a:prstGeom>
            </p:spPr>
            <p:txBody>
              <a:bodyPr lIns="0" tIns="0" rIns="0" bIns="0" rtlCol="0" anchor="ctr"/>
              <a:lstStyle/>
              <a:p>
                <a:pPr marL="0" lvl="0" indent="0" algn="ctr">
                  <a:lnSpc>
                    <a:spcPts val="3449"/>
                  </a:lnSpc>
                  <a:spcBef>
                    <a:spcPct val="0"/>
                  </a:spcBef>
                </a:pPr>
                <a:endParaRPr/>
              </a:p>
            </p:txBody>
          </p:sp>
        </p:grpSp>
        <p:sp>
          <p:nvSpPr>
            <p:cNvPr id="49" name="Freeform 49"/>
            <p:cNvSpPr/>
            <p:nvPr/>
          </p:nvSpPr>
          <p:spPr>
            <a:xfrm>
              <a:off x="377038" y="259080"/>
              <a:ext cx="769925" cy="1005840"/>
            </a:xfrm>
            <a:custGeom>
              <a:avLst/>
              <a:gdLst/>
              <a:ahLst/>
              <a:cxnLst/>
              <a:rect l="l" t="t" r="r" b="b"/>
              <a:pathLst>
                <a:path w="769925" h="1005840">
                  <a:moveTo>
                    <a:pt x="0" y="0"/>
                  </a:moveTo>
                  <a:lnTo>
                    <a:pt x="769924" y="0"/>
                  </a:lnTo>
                  <a:lnTo>
                    <a:pt x="769924" y="1005840"/>
                  </a:lnTo>
                  <a:lnTo>
                    <a:pt x="0" y="1005840"/>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a:ln cap="sq">
              <a:noFill/>
              <a:prstDash val="solid"/>
              <a:miter/>
            </a:ln>
          </p:spPr>
        </p:sp>
      </p:grpSp>
      <p:grpSp>
        <p:nvGrpSpPr>
          <p:cNvPr id="50" name="Group 50"/>
          <p:cNvGrpSpPr/>
          <p:nvPr/>
        </p:nvGrpSpPr>
        <p:grpSpPr>
          <a:xfrm>
            <a:off x="6657975" y="7429390"/>
            <a:ext cx="5407025" cy="2064068"/>
            <a:chOff x="0" y="0"/>
            <a:chExt cx="2097270" cy="800608"/>
          </a:xfrm>
        </p:grpSpPr>
        <p:sp>
          <p:nvSpPr>
            <p:cNvPr id="51" name="Freeform 51"/>
            <p:cNvSpPr/>
            <p:nvPr/>
          </p:nvSpPr>
          <p:spPr>
            <a:xfrm>
              <a:off x="0" y="0"/>
              <a:ext cx="2097270" cy="800608"/>
            </a:xfrm>
            <a:custGeom>
              <a:avLst/>
              <a:gdLst/>
              <a:ahLst/>
              <a:cxnLst/>
              <a:rect l="l" t="t" r="r" b="b"/>
              <a:pathLst>
                <a:path w="2097270" h="800608">
                  <a:moveTo>
                    <a:pt x="0" y="0"/>
                  </a:moveTo>
                  <a:lnTo>
                    <a:pt x="2097270" y="0"/>
                  </a:lnTo>
                  <a:lnTo>
                    <a:pt x="2097270" y="800608"/>
                  </a:lnTo>
                  <a:lnTo>
                    <a:pt x="0" y="800608"/>
                  </a:lnTo>
                  <a:close/>
                </a:path>
              </a:pathLst>
            </a:custGeom>
            <a:solidFill>
              <a:srgbClr val="F9C784"/>
            </a:solidFill>
            <a:ln w="19050" cap="sq">
              <a:solidFill>
                <a:srgbClr val="000001"/>
              </a:solidFill>
              <a:prstDash val="solid"/>
              <a:miter/>
            </a:ln>
          </p:spPr>
        </p:sp>
        <p:sp>
          <p:nvSpPr>
            <p:cNvPr id="52" name="TextBox 52"/>
            <p:cNvSpPr txBox="1"/>
            <p:nvPr/>
          </p:nvSpPr>
          <p:spPr>
            <a:xfrm>
              <a:off x="0" y="-66675"/>
              <a:ext cx="2097270" cy="867283"/>
            </a:xfrm>
            <a:prstGeom prst="rect">
              <a:avLst/>
            </a:prstGeom>
          </p:spPr>
          <p:txBody>
            <a:bodyPr lIns="50800" tIns="50800" rIns="50800" bIns="50800" rtlCol="0" anchor="ctr"/>
            <a:lstStyle/>
            <a:p>
              <a:pPr algn="ctr">
                <a:lnSpc>
                  <a:spcPts val="2880"/>
                </a:lnSpc>
              </a:pPr>
              <a:r>
                <a:rPr lang="en-US" sz="2400">
                  <a:solidFill>
                    <a:srgbClr val="000001"/>
                  </a:solidFill>
                  <a:latin typeface="Overpass Ultra-Bold"/>
                </a:rPr>
                <a:t>Mrityunjay Sharma 210107054</a:t>
              </a:r>
            </a:p>
            <a:p>
              <a:pPr algn="ctr">
                <a:lnSpc>
                  <a:spcPts val="2880"/>
                </a:lnSpc>
              </a:pPr>
              <a:r>
                <a:rPr lang="en-US" sz="2400">
                  <a:solidFill>
                    <a:srgbClr val="000001"/>
                  </a:solidFill>
                  <a:latin typeface="Overpass Ultra-Bold"/>
                </a:rPr>
                <a:t>Nandini Priya 210107055</a:t>
              </a:r>
            </a:p>
            <a:p>
              <a:pPr marL="0" lvl="0" indent="0" algn="ctr">
                <a:lnSpc>
                  <a:spcPts val="2880"/>
                </a:lnSpc>
                <a:spcBef>
                  <a:spcPct val="0"/>
                </a:spcBef>
              </a:pPr>
              <a:r>
                <a:rPr lang="en-US" sz="2400">
                  <a:solidFill>
                    <a:srgbClr val="000001"/>
                  </a:solidFill>
                  <a:latin typeface="Overpass Ultra-Bold"/>
                </a:rPr>
                <a:t>Naresh Namdeo Thakare 210107056</a:t>
              </a:r>
            </a:p>
          </p:txBody>
        </p:sp>
      </p:grpSp>
      <p:grpSp>
        <p:nvGrpSpPr>
          <p:cNvPr id="53" name="Group 53"/>
          <p:cNvGrpSpPr/>
          <p:nvPr/>
        </p:nvGrpSpPr>
        <p:grpSpPr>
          <a:xfrm>
            <a:off x="14610702" y="8128509"/>
            <a:ext cx="2318840" cy="2360737"/>
            <a:chOff x="0" y="0"/>
            <a:chExt cx="3091786" cy="3147650"/>
          </a:xfrm>
        </p:grpSpPr>
        <p:grpSp>
          <p:nvGrpSpPr>
            <p:cNvPr id="54" name="Group 54"/>
            <p:cNvGrpSpPr/>
            <p:nvPr/>
          </p:nvGrpSpPr>
          <p:grpSpPr>
            <a:xfrm rot="810690">
              <a:off x="335151" y="390681"/>
              <a:ext cx="2499216" cy="2499601"/>
              <a:chOff x="0" y="0"/>
              <a:chExt cx="800485" cy="800608"/>
            </a:xfrm>
          </p:grpSpPr>
          <p:sp>
            <p:nvSpPr>
              <p:cNvPr id="55" name="Freeform 55"/>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485696"/>
              </a:solidFill>
              <a:ln cap="sq">
                <a:noFill/>
                <a:prstDash val="solid"/>
                <a:miter/>
              </a:ln>
            </p:spPr>
          </p:sp>
          <p:sp>
            <p:nvSpPr>
              <p:cNvPr id="56" name="TextBox 56"/>
              <p:cNvSpPr txBox="1"/>
              <p:nvPr/>
            </p:nvSpPr>
            <p:spPr>
              <a:xfrm>
                <a:off x="0" y="28575"/>
                <a:ext cx="800485" cy="772033"/>
              </a:xfrm>
              <a:prstGeom prst="rect">
                <a:avLst/>
              </a:prstGeom>
            </p:spPr>
            <p:txBody>
              <a:bodyPr lIns="50800" tIns="50800" rIns="50800" bIns="50800" rtlCol="0" anchor="ctr"/>
              <a:lstStyle/>
              <a:p>
                <a:pPr marL="0" lvl="0" indent="0" algn="ctr">
                  <a:lnSpc>
                    <a:spcPts val="1900"/>
                  </a:lnSpc>
                </a:pPr>
                <a:endParaRPr/>
              </a:p>
            </p:txBody>
          </p:sp>
        </p:grpSp>
        <p:grpSp>
          <p:nvGrpSpPr>
            <p:cNvPr id="57" name="Group 57"/>
            <p:cNvGrpSpPr/>
            <p:nvPr/>
          </p:nvGrpSpPr>
          <p:grpSpPr>
            <a:xfrm rot="810690">
              <a:off x="257419" y="257369"/>
              <a:ext cx="2499216" cy="2499601"/>
              <a:chOff x="0" y="0"/>
              <a:chExt cx="800485" cy="800608"/>
            </a:xfrm>
          </p:grpSpPr>
          <p:sp>
            <p:nvSpPr>
              <p:cNvPr id="58" name="Freeform 58"/>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F9C784"/>
              </a:solidFill>
              <a:ln cap="sq">
                <a:noFill/>
                <a:prstDash val="solid"/>
                <a:miter/>
              </a:ln>
            </p:spPr>
          </p:sp>
          <p:sp>
            <p:nvSpPr>
              <p:cNvPr id="59" name="TextBox 59"/>
              <p:cNvSpPr txBox="1"/>
              <p:nvPr/>
            </p:nvSpPr>
            <p:spPr>
              <a:xfrm>
                <a:off x="0" y="28575"/>
                <a:ext cx="800485" cy="772033"/>
              </a:xfrm>
              <a:prstGeom prst="rect">
                <a:avLst/>
              </a:prstGeom>
            </p:spPr>
            <p:txBody>
              <a:bodyPr lIns="50800" tIns="50800" rIns="50800" bIns="50800" rtlCol="0" anchor="ctr"/>
              <a:lstStyle/>
              <a:p>
                <a:pPr algn="ctr">
                  <a:lnSpc>
                    <a:spcPts val="1900"/>
                  </a:lnSpc>
                </a:pPr>
                <a:endParaRPr/>
              </a:p>
              <a:p>
                <a:pPr algn="ctr">
                  <a:lnSpc>
                    <a:spcPts val="7980"/>
                  </a:lnSpc>
                </a:pPr>
                <a:r>
                  <a:rPr lang="en-US" sz="5700">
                    <a:solidFill>
                      <a:srgbClr val="000001"/>
                    </a:solidFill>
                    <a:latin typeface="Cy Grotesk Key Semi-Bold"/>
                  </a:rPr>
                  <a:t>X</a:t>
                </a:r>
              </a:p>
              <a:p>
                <a:pPr marL="0" lvl="0" indent="0" algn="ctr">
                  <a:lnSpc>
                    <a:spcPts val="2100"/>
                  </a:lnSpc>
                </a:pPr>
                <a:r>
                  <a:rPr lang="en-US" sz="1500">
                    <a:solidFill>
                      <a:srgbClr val="000001"/>
                    </a:solidFill>
                    <a:latin typeface="Overpass"/>
                  </a:rPr>
                  <a:t>Xylene</a:t>
                </a:r>
              </a:p>
            </p:txBody>
          </p:sp>
        </p:grpSp>
      </p:grpSp>
      <p:grpSp>
        <p:nvGrpSpPr>
          <p:cNvPr id="60" name="Group 60"/>
          <p:cNvGrpSpPr/>
          <p:nvPr/>
        </p:nvGrpSpPr>
        <p:grpSpPr>
          <a:xfrm>
            <a:off x="14128750" y="6493112"/>
            <a:ext cx="2356317" cy="2398892"/>
            <a:chOff x="0" y="0"/>
            <a:chExt cx="3141757" cy="3198523"/>
          </a:xfrm>
        </p:grpSpPr>
        <p:grpSp>
          <p:nvGrpSpPr>
            <p:cNvPr id="61" name="Group 61"/>
            <p:cNvGrpSpPr/>
            <p:nvPr/>
          </p:nvGrpSpPr>
          <p:grpSpPr>
            <a:xfrm rot="810690">
              <a:off x="340568" y="396995"/>
              <a:ext cx="2539609" cy="2540000"/>
              <a:chOff x="0" y="0"/>
              <a:chExt cx="800485" cy="800608"/>
            </a:xfrm>
          </p:grpSpPr>
          <p:sp>
            <p:nvSpPr>
              <p:cNvPr id="62" name="Freeform 62"/>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485696"/>
              </a:solidFill>
              <a:ln cap="sq">
                <a:noFill/>
                <a:prstDash val="solid"/>
                <a:miter/>
              </a:ln>
            </p:spPr>
          </p:sp>
          <p:sp>
            <p:nvSpPr>
              <p:cNvPr id="63" name="TextBox 63"/>
              <p:cNvSpPr txBox="1"/>
              <p:nvPr/>
            </p:nvSpPr>
            <p:spPr>
              <a:xfrm>
                <a:off x="0" y="28575"/>
                <a:ext cx="800485" cy="772033"/>
              </a:xfrm>
              <a:prstGeom prst="rect">
                <a:avLst/>
              </a:prstGeom>
            </p:spPr>
            <p:txBody>
              <a:bodyPr lIns="50800" tIns="50800" rIns="50800" bIns="50800" rtlCol="0" anchor="ctr"/>
              <a:lstStyle/>
              <a:p>
                <a:pPr marL="0" lvl="0" indent="0" algn="ctr">
                  <a:lnSpc>
                    <a:spcPts val="1900"/>
                  </a:lnSpc>
                </a:pPr>
                <a:endParaRPr/>
              </a:p>
            </p:txBody>
          </p:sp>
        </p:grpSp>
        <p:grpSp>
          <p:nvGrpSpPr>
            <p:cNvPr id="64" name="Group 64"/>
            <p:cNvGrpSpPr/>
            <p:nvPr/>
          </p:nvGrpSpPr>
          <p:grpSpPr>
            <a:xfrm rot="810690">
              <a:off x="261579" y="261528"/>
              <a:ext cx="2539609" cy="2540000"/>
              <a:chOff x="0" y="0"/>
              <a:chExt cx="800485" cy="800608"/>
            </a:xfrm>
          </p:grpSpPr>
          <p:sp>
            <p:nvSpPr>
              <p:cNvPr id="65" name="Freeform 65"/>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F9C784"/>
              </a:solidFill>
              <a:ln cap="sq">
                <a:noFill/>
                <a:prstDash val="solid"/>
                <a:miter/>
              </a:ln>
            </p:spPr>
          </p:sp>
          <p:sp>
            <p:nvSpPr>
              <p:cNvPr id="66" name="TextBox 66"/>
              <p:cNvSpPr txBox="1"/>
              <p:nvPr/>
            </p:nvSpPr>
            <p:spPr>
              <a:xfrm>
                <a:off x="0" y="28575"/>
                <a:ext cx="800485" cy="772033"/>
              </a:xfrm>
              <a:prstGeom prst="rect">
                <a:avLst/>
              </a:prstGeom>
            </p:spPr>
            <p:txBody>
              <a:bodyPr lIns="50800" tIns="50800" rIns="50800" bIns="50800" rtlCol="0" anchor="ctr"/>
              <a:lstStyle/>
              <a:p>
                <a:pPr algn="ctr">
                  <a:lnSpc>
                    <a:spcPts val="1900"/>
                  </a:lnSpc>
                </a:pPr>
                <a:endParaRPr/>
              </a:p>
              <a:p>
                <a:pPr algn="ctr">
                  <a:lnSpc>
                    <a:spcPts val="7980"/>
                  </a:lnSpc>
                </a:pPr>
                <a:r>
                  <a:rPr lang="en-US" sz="5700">
                    <a:solidFill>
                      <a:srgbClr val="000001"/>
                    </a:solidFill>
                    <a:latin typeface="Cy Grotesk Key Bold"/>
                  </a:rPr>
                  <a:t>B</a:t>
                </a:r>
              </a:p>
              <a:p>
                <a:pPr marL="0" lvl="0" indent="0" algn="ctr">
                  <a:lnSpc>
                    <a:spcPts val="2100"/>
                  </a:lnSpc>
                </a:pPr>
                <a:r>
                  <a:rPr lang="en-US" sz="1500">
                    <a:solidFill>
                      <a:srgbClr val="000001"/>
                    </a:solidFill>
                    <a:latin typeface="Overpass"/>
                  </a:rPr>
                  <a:t>Benzene</a:t>
                </a:r>
              </a:p>
            </p:txBody>
          </p:sp>
        </p:grpSp>
      </p:grpSp>
      <p:grpSp>
        <p:nvGrpSpPr>
          <p:cNvPr id="67" name="Group 67"/>
          <p:cNvGrpSpPr/>
          <p:nvPr/>
        </p:nvGrpSpPr>
        <p:grpSpPr>
          <a:xfrm rot="-709088">
            <a:off x="16014666" y="7041136"/>
            <a:ext cx="1904707" cy="1905000"/>
            <a:chOff x="0" y="0"/>
            <a:chExt cx="800485" cy="800608"/>
          </a:xfrm>
        </p:grpSpPr>
        <p:sp>
          <p:nvSpPr>
            <p:cNvPr id="68" name="Freeform 68"/>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E7E7E7"/>
            </a:solidFill>
            <a:ln cap="sq">
              <a:noFill/>
              <a:prstDash val="solid"/>
              <a:miter/>
            </a:ln>
          </p:spPr>
        </p:sp>
        <p:sp>
          <p:nvSpPr>
            <p:cNvPr id="69" name="TextBox 69"/>
            <p:cNvSpPr txBox="1"/>
            <p:nvPr/>
          </p:nvSpPr>
          <p:spPr>
            <a:xfrm>
              <a:off x="0" y="28575"/>
              <a:ext cx="800485" cy="772033"/>
            </a:xfrm>
            <a:prstGeom prst="rect">
              <a:avLst/>
            </a:prstGeom>
          </p:spPr>
          <p:txBody>
            <a:bodyPr lIns="50800" tIns="50800" rIns="50800" bIns="50800" rtlCol="0" anchor="ctr"/>
            <a:lstStyle/>
            <a:p>
              <a:pPr algn="ctr">
                <a:lnSpc>
                  <a:spcPts val="1900"/>
                </a:lnSpc>
              </a:pPr>
              <a:endParaRPr/>
            </a:p>
            <a:p>
              <a:pPr algn="ctr">
                <a:lnSpc>
                  <a:spcPts val="7980"/>
                </a:lnSpc>
              </a:pPr>
              <a:r>
                <a:rPr lang="en-US" sz="5700">
                  <a:solidFill>
                    <a:srgbClr val="000001"/>
                  </a:solidFill>
                  <a:latin typeface="Cy Grotesk Key Semi-Bold"/>
                </a:rPr>
                <a:t>T</a:t>
              </a:r>
            </a:p>
            <a:p>
              <a:pPr marL="0" lvl="0" indent="0" algn="ctr">
                <a:lnSpc>
                  <a:spcPts val="2100"/>
                </a:lnSpc>
              </a:pPr>
              <a:r>
                <a:rPr lang="en-US" sz="1500">
                  <a:solidFill>
                    <a:srgbClr val="000001"/>
                  </a:solidFill>
                  <a:latin typeface="Overpass"/>
                </a:rPr>
                <a:t>Toluene</a:t>
              </a: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grpSp>
        <p:nvGrpSpPr>
          <p:cNvPr id="2" name="Group 2"/>
          <p:cNvGrpSpPr/>
          <p:nvPr/>
        </p:nvGrpSpPr>
        <p:grpSpPr>
          <a:xfrm>
            <a:off x="4638284" y="1837442"/>
            <a:ext cx="13649716" cy="8081208"/>
            <a:chOff x="0" y="0"/>
            <a:chExt cx="3282379" cy="1943307"/>
          </a:xfrm>
        </p:grpSpPr>
        <p:sp>
          <p:nvSpPr>
            <p:cNvPr id="3" name="Freeform 3"/>
            <p:cNvSpPr/>
            <p:nvPr/>
          </p:nvSpPr>
          <p:spPr>
            <a:xfrm>
              <a:off x="0" y="0"/>
              <a:ext cx="3282379" cy="1943307"/>
            </a:xfrm>
            <a:custGeom>
              <a:avLst/>
              <a:gdLst/>
              <a:ahLst/>
              <a:cxnLst/>
              <a:rect l="l" t="t" r="r" b="b"/>
              <a:pathLst>
                <a:path w="3282379" h="1943307">
                  <a:moveTo>
                    <a:pt x="0" y="0"/>
                  </a:moveTo>
                  <a:lnTo>
                    <a:pt x="3282379" y="0"/>
                  </a:lnTo>
                  <a:lnTo>
                    <a:pt x="3282379" y="1943307"/>
                  </a:lnTo>
                  <a:lnTo>
                    <a:pt x="0" y="1943307"/>
                  </a:lnTo>
                  <a:close/>
                </a:path>
              </a:pathLst>
            </a:custGeom>
            <a:solidFill>
              <a:srgbClr val="E7E7E7"/>
            </a:solidFill>
          </p:spPr>
        </p:sp>
        <p:sp>
          <p:nvSpPr>
            <p:cNvPr id="4" name="TextBox 4"/>
            <p:cNvSpPr txBox="1"/>
            <p:nvPr/>
          </p:nvSpPr>
          <p:spPr>
            <a:xfrm>
              <a:off x="0" y="-47625"/>
              <a:ext cx="3282379" cy="1990932"/>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2001500" y="9144000"/>
            <a:ext cx="571500" cy="774650"/>
          </a:xfrm>
          <a:custGeom>
            <a:avLst/>
            <a:gdLst/>
            <a:ahLst/>
            <a:cxnLst/>
            <a:rect l="l" t="t" r="r" b="b"/>
            <a:pathLst>
              <a:path w="571500" h="774650">
                <a:moveTo>
                  <a:pt x="0" y="0"/>
                </a:moveTo>
                <a:lnTo>
                  <a:pt x="571500" y="0"/>
                </a:lnTo>
                <a:lnTo>
                  <a:pt x="571500" y="774650"/>
                </a:lnTo>
                <a:lnTo>
                  <a:pt x="0" y="774650"/>
                </a:lnTo>
                <a:lnTo>
                  <a:pt x="0" y="0"/>
                </a:lnTo>
                <a:close/>
              </a:path>
            </a:pathLst>
          </a:custGeom>
          <a:blipFill>
            <a:blip r:embed="rId2">
              <a:extLst>
                <a:ext uri="{96DAC541-7B7A-43D3-8B79-37D633B846F1}">
                  <asvg:svgBlip xmlns:asvg="http://schemas.microsoft.com/office/drawing/2016/SVG/main" xmlns="" r:embed="rId3"/>
                </a:ext>
              </a:extLst>
            </a:blip>
            <a:stretch>
              <a:fillRect l="-319005" t="-444876" r="-319557"/>
            </a:stretch>
          </a:blipFill>
        </p:spPr>
      </p:sp>
      <p:grpSp>
        <p:nvGrpSpPr>
          <p:cNvPr id="6" name="Group 6"/>
          <p:cNvGrpSpPr/>
          <p:nvPr/>
        </p:nvGrpSpPr>
        <p:grpSpPr>
          <a:xfrm>
            <a:off x="11230513" y="6052255"/>
            <a:ext cx="2247519" cy="2381250"/>
            <a:chOff x="0" y="0"/>
            <a:chExt cx="2996692" cy="3175000"/>
          </a:xfrm>
        </p:grpSpPr>
        <p:sp>
          <p:nvSpPr>
            <p:cNvPr id="7" name="Freeform 7"/>
            <p:cNvSpPr/>
            <p:nvPr/>
          </p:nvSpPr>
          <p:spPr>
            <a:xfrm>
              <a:off x="360027" y="51972"/>
              <a:ext cx="2541364" cy="3123028"/>
            </a:xfrm>
            <a:custGeom>
              <a:avLst/>
              <a:gdLst/>
              <a:ahLst/>
              <a:cxnLst/>
              <a:rect l="l" t="t" r="r" b="b"/>
              <a:pathLst>
                <a:path w="2541364" h="3123028">
                  <a:moveTo>
                    <a:pt x="0" y="0"/>
                  </a:moveTo>
                  <a:lnTo>
                    <a:pt x="2541364" y="0"/>
                  </a:lnTo>
                  <a:lnTo>
                    <a:pt x="2541364" y="3123028"/>
                  </a:lnTo>
                  <a:lnTo>
                    <a:pt x="0" y="31230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grpSp>
        <p:nvGrpSpPr>
          <p:cNvPr id="8" name="Group 8"/>
          <p:cNvGrpSpPr/>
          <p:nvPr/>
        </p:nvGrpSpPr>
        <p:grpSpPr>
          <a:xfrm>
            <a:off x="7812743" y="6052255"/>
            <a:ext cx="2474796" cy="2381250"/>
            <a:chOff x="0" y="0"/>
            <a:chExt cx="3299728" cy="3175000"/>
          </a:xfrm>
        </p:grpSpPr>
        <p:sp>
          <p:nvSpPr>
            <p:cNvPr id="9" name="Freeform 9"/>
            <p:cNvSpPr/>
            <p:nvPr/>
          </p:nvSpPr>
          <p:spPr>
            <a:xfrm rot="-10800000">
              <a:off x="17434" y="0"/>
              <a:ext cx="2876602" cy="2466751"/>
            </a:xfrm>
            <a:custGeom>
              <a:avLst/>
              <a:gdLst/>
              <a:ahLst/>
              <a:cxnLst/>
              <a:rect l="l" t="t" r="r" b="b"/>
              <a:pathLst>
                <a:path w="2876602" h="2466751">
                  <a:moveTo>
                    <a:pt x="0" y="0"/>
                  </a:moveTo>
                  <a:lnTo>
                    <a:pt x="2876602" y="0"/>
                  </a:lnTo>
                  <a:lnTo>
                    <a:pt x="2876602" y="2466751"/>
                  </a:lnTo>
                  <a:lnTo>
                    <a:pt x="0" y="2466751"/>
                  </a:lnTo>
                  <a:lnTo>
                    <a:pt x="0" y="0"/>
                  </a:lnTo>
                  <a:close/>
                </a:path>
              </a:pathLst>
            </a:custGeom>
            <a:blipFill>
              <a:blip r:embed="rId6">
                <a:extLst>
                  <a:ext uri="{96DAC541-7B7A-43D3-8B79-37D633B846F1}">
                    <asvg:svgBlip xmlns:asvg="http://schemas.microsoft.com/office/drawing/2016/SVG/main" xmlns="" r:embed="rId7"/>
                  </a:ext>
                </a:extLst>
              </a:blip>
              <a:stretch>
                <a:fillRect t="-18774"/>
              </a:stretch>
            </a:blipFill>
          </p:spPr>
        </p:sp>
        <p:sp>
          <p:nvSpPr>
            <p:cNvPr id="10" name="Freeform 10"/>
            <p:cNvSpPr/>
            <p:nvPr/>
          </p:nvSpPr>
          <p:spPr>
            <a:xfrm>
              <a:off x="0" y="484"/>
              <a:ext cx="2808087" cy="2928904"/>
            </a:xfrm>
            <a:custGeom>
              <a:avLst/>
              <a:gdLst/>
              <a:ahLst/>
              <a:cxnLst/>
              <a:rect l="l" t="t" r="r" b="b"/>
              <a:pathLst>
                <a:path w="2808087" h="2928904">
                  <a:moveTo>
                    <a:pt x="0" y="0"/>
                  </a:moveTo>
                  <a:lnTo>
                    <a:pt x="2808087" y="0"/>
                  </a:lnTo>
                  <a:lnTo>
                    <a:pt x="2808087" y="2928904"/>
                  </a:lnTo>
                  <a:lnTo>
                    <a:pt x="0" y="292890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rot="228579">
              <a:off x="1741896" y="1954905"/>
              <a:ext cx="1520614" cy="1170872"/>
            </a:xfrm>
            <a:custGeom>
              <a:avLst/>
              <a:gdLst/>
              <a:ahLst/>
              <a:cxnLst/>
              <a:rect l="l" t="t" r="r" b="b"/>
              <a:pathLst>
                <a:path w="1520614" h="1170872">
                  <a:moveTo>
                    <a:pt x="0" y="0"/>
                  </a:moveTo>
                  <a:lnTo>
                    <a:pt x="1520614" y="0"/>
                  </a:lnTo>
                  <a:lnTo>
                    <a:pt x="1520614" y="1170872"/>
                  </a:lnTo>
                  <a:lnTo>
                    <a:pt x="0" y="117087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grpSp>
        <p:nvGrpSpPr>
          <p:cNvPr id="12" name="Group 12"/>
          <p:cNvGrpSpPr/>
          <p:nvPr/>
        </p:nvGrpSpPr>
        <p:grpSpPr>
          <a:xfrm>
            <a:off x="14423250" y="6052255"/>
            <a:ext cx="2340750" cy="2381250"/>
            <a:chOff x="0" y="0"/>
            <a:chExt cx="3121000" cy="3175000"/>
          </a:xfrm>
        </p:grpSpPr>
        <p:sp>
          <p:nvSpPr>
            <p:cNvPr id="13" name="Freeform 13"/>
            <p:cNvSpPr/>
            <p:nvPr/>
          </p:nvSpPr>
          <p:spPr>
            <a:xfrm rot="10684343">
              <a:off x="50865" y="49909"/>
              <a:ext cx="3019270" cy="3075182"/>
            </a:xfrm>
            <a:custGeom>
              <a:avLst/>
              <a:gdLst/>
              <a:ahLst/>
              <a:cxnLst/>
              <a:rect l="l" t="t" r="r" b="b"/>
              <a:pathLst>
                <a:path w="3019270" h="3075182">
                  <a:moveTo>
                    <a:pt x="0" y="0"/>
                  </a:moveTo>
                  <a:lnTo>
                    <a:pt x="3019270" y="0"/>
                  </a:lnTo>
                  <a:lnTo>
                    <a:pt x="3019270" y="3075182"/>
                  </a:lnTo>
                  <a:lnTo>
                    <a:pt x="0" y="307518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a:off x="380825" y="287105"/>
              <a:ext cx="2465786" cy="2545327"/>
            </a:xfrm>
            <a:custGeom>
              <a:avLst/>
              <a:gdLst/>
              <a:ahLst/>
              <a:cxnLst/>
              <a:rect l="l" t="t" r="r" b="b"/>
              <a:pathLst>
                <a:path w="2465786" h="2545327">
                  <a:moveTo>
                    <a:pt x="0" y="0"/>
                  </a:moveTo>
                  <a:lnTo>
                    <a:pt x="2465786" y="0"/>
                  </a:lnTo>
                  <a:lnTo>
                    <a:pt x="2465786" y="2545327"/>
                  </a:lnTo>
                  <a:lnTo>
                    <a:pt x="0" y="2545327"/>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sp>
        <p:nvSpPr>
          <p:cNvPr id="15" name="Freeform 15"/>
          <p:cNvSpPr/>
          <p:nvPr/>
        </p:nvSpPr>
        <p:spPr>
          <a:xfrm>
            <a:off x="7812743" y="4198759"/>
            <a:ext cx="1569663" cy="1047750"/>
          </a:xfrm>
          <a:custGeom>
            <a:avLst/>
            <a:gdLst/>
            <a:ahLst/>
            <a:cxnLst/>
            <a:rect l="l" t="t" r="r" b="b"/>
            <a:pathLst>
              <a:path w="1569663" h="1047750">
                <a:moveTo>
                  <a:pt x="0" y="0"/>
                </a:moveTo>
                <a:lnTo>
                  <a:pt x="1569663" y="0"/>
                </a:lnTo>
                <a:lnTo>
                  <a:pt x="1569663" y="1047750"/>
                </a:lnTo>
                <a:lnTo>
                  <a:pt x="0" y="104775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sp>
      <p:sp>
        <p:nvSpPr>
          <p:cNvPr id="16" name="Freeform 16"/>
          <p:cNvSpPr/>
          <p:nvPr/>
        </p:nvSpPr>
        <p:spPr>
          <a:xfrm>
            <a:off x="9443038" y="1837442"/>
            <a:ext cx="1309126" cy="1428750"/>
          </a:xfrm>
          <a:custGeom>
            <a:avLst/>
            <a:gdLst/>
            <a:ahLst/>
            <a:cxnLst/>
            <a:rect l="l" t="t" r="r" b="b"/>
            <a:pathLst>
              <a:path w="1309126" h="1428750">
                <a:moveTo>
                  <a:pt x="0" y="0"/>
                </a:moveTo>
                <a:lnTo>
                  <a:pt x="1309126" y="0"/>
                </a:lnTo>
                <a:lnTo>
                  <a:pt x="1309126" y="1428750"/>
                </a:lnTo>
                <a:lnTo>
                  <a:pt x="0" y="142875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7" name="Freeform 17"/>
          <p:cNvSpPr/>
          <p:nvPr/>
        </p:nvSpPr>
        <p:spPr>
          <a:xfrm>
            <a:off x="13905597" y="1837442"/>
            <a:ext cx="1001554" cy="1143000"/>
          </a:xfrm>
          <a:custGeom>
            <a:avLst/>
            <a:gdLst/>
            <a:ahLst/>
            <a:cxnLst/>
            <a:rect l="l" t="t" r="r" b="b"/>
            <a:pathLst>
              <a:path w="1001554" h="1143000">
                <a:moveTo>
                  <a:pt x="0" y="0"/>
                </a:moveTo>
                <a:lnTo>
                  <a:pt x="1001553" y="0"/>
                </a:lnTo>
                <a:lnTo>
                  <a:pt x="1001553" y="1143000"/>
                </a:lnTo>
                <a:lnTo>
                  <a:pt x="0" y="1143000"/>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grpSp>
        <p:nvGrpSpPr>
          <p:cNvPr id="18" name="Group 18"/>
          <p:cNvGrpSpPr/>
          <p:nvPr/>
        </p:nvGrpSpPr>
        <p:grpSpPr>
          <a:xfrm>
            <a:off x="9965804" y="4551829"/>
            <a:ext cx="1023391" cy="1428750"/>
            <a:chOff x="0" y="0"/>
            <a:chExt cx="1364522" cy="1905000"/>
          </a:xfrm>
        </p:grpSpPr>
        <p:sp>
          <p:nvSpPr>
            <p:cNvPr id="19" name="Freeform 19"/>
            <p:cNvSpPr/>
            <p:nvPr/>
          </p:nvSpPr>
          <p:spPr>
            <a:xfrm>
              <a:off x="74294" y="0"/>
              <a:ext cx="1290228" cy="1730794"/>
            </a:xfrm>
            <a:custGeom>
              <a:avLst/>
              <a:gdLst/>
              <a:ahLst/>
              <a:cxnLst/>
              <a:rect l="l" t="t" r="r" b="b"/>
              <a:pathLst>
                <a:path w="1290228" h="1730794">
                  <a:moveTo>
                    <a:pt x="0" y="0"/>
                  </a:moveTo>
                  <a:lnTo>
                    <a:pt x="1290228" y="0"/>
                  </a:lnTo>
                  <a:lnTo>
                    <a:pt x="1290228" y="1730794"/>
                  </a:lnTo>
                  <a:lnTo>
                    <a:pt x="0" y="1730794"/>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20" name="Freeform 20"/>
            <p:cNvSpPr/>
            <p:nvPr/>
          </p:nvSpPr>
          <p:spPr>
            <a:xfrm>
              <a:off x="0" y="1556587"/>
              <a:ext cx="879023" cy="348413"/>
            </a:xfrm>
            <a:custGeom>
              <a:avLst/>
              <a:gdLst/>
              <a:ahLst/>
              <a:cxnLst/>
              <a:rect l="l" t="t" r="r" b="b"/>
              <a:pathLst>
                <a:path w="879023" h="348413">
                  <a:moveTo>
                    <a:pt x="0" y="0"/>
                  </a:moveTo>
                  <a:lnTo>
                    <a:pt x="879023" y="0"/>
                  </a:lnTo>
                  <a:lnTo>
                    <a:pt x="879023" y="348413"/>
                  </a:lnTo>
                  <a:lnTo>
                    <a:pt x="0" y="34841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grpSp>
      <p:sp>
        <p:nvSpPr>
          <p:cNvPr id="21" name="Freeform 21"/>
          <p:cNvSpPr/>
          <p:nvPr/>
        </p:nvSpPr>
        <p:spPr>
          <a:xfrm>
            <a:off x="11252922" y="3579634"/>
            <a:ext cx="1624156" cy="1143000"/>
          </a:xfrm>
          <a:custGeom>
            <a:avLst/>
            <a:gdLst/>
            <a:ahLst/>
            <a:cxnLst/>
            <a:rect l="l" t="t" r="r" b="b"/>
            <a:pathLst>
              <a:path w="1624156" h="1143000">
                <a:moveTo>
                  <a:pt x="0" y="0"/>
                </a:moveTo>
                <a:lnTo>
                  <a:pt x="1624156" y="0"/>
                </a:lnTo>
                <a:lnTo>
                  <a:pt x="1624156" y="1143000"/>
                </a:lnTo>
                <a:lnTo>
                  <a:pt x="0" y="1143000"/>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a:ln cap="sq">
            <a:noFill/>
            <a:prstDash val="solid"/>
            <a:miter/>
          </a:ln>
        </p:spPr>
      </p:sp>
      <p:sp>
        <p:nvSpPr>
          <p:cNvPr id="22" name="Freeform 22"/>
          <p:cNvSpPr/>
          <p:nvPr/>
        </p:nvSpPr>
        <p:spPr>
          <a:xfrm>
            <a:off x="7812743" y="1837442"/>
            <a:ext cx="883227" cy="1428750"/>
          </a:xfrm>
          <a:custGeom>
            <a:avLst/>
            <a:gdLst/>
            <a:ahLst/>
            <a:cxnLst/>
            <a:rect l="l" t="t" r="r" b="b"/>
            <a:pathLst>
              <a:path w="883227" h="1428750">
                <a:moveTo>
                  <a:pt x="0" y="0"/>
                </a:moveTo>
                <a:lnTo>
                  <a:pt x="883227" y="0"/>
                </a:lnTo>
                <a:lnTo>
                  <a:pt x="883227" y="1428750"/>
                </a:lnTo>
                <a:lnTo>
                  <a:pt x="0" y="1428750"/>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23" name="Freeform 23"/>
          <p:cNvSpPr/>
          <p:nvPr/>
        </p:nvSpPr>
        <p:spPr>
          <a:xfrm>
            <a:off x="11499232" y="1837442"/>
            <a:ext cx="1659296" cy="1238250"/>
          </a:xfrm>
          <a:custGeom>
            <a:avLst/>
            <a:gdLst/>
            <a:ahLst/>
            <a:cxnLst/>
            <a:rect l="l" t="t" r="r" b="b"/>
            <a:pathLst>
              <a:path w="1659296" h="1238250">
                <a:moveTo>
                  <a:pt x="0" y="0"/>
                </a:moveTo>
                <a:lnTo>
                  <a:pt x="1659297" y="0"/>
                </a:lnTo>
                <a:lnTo>
                  <a:pt x="1659297" y="1238250"/>
                </a:lnTo>
                <a:lnTo>
                  <a:pt x="0" y="1238250"/>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24" name="Freeform 24"/>
          <p:cNvSpPr/>
          <p:nvPr/>
        </p:nvSpPr>
        <p:spPr>
          <a:xfrm>
            <a:off x="15007617" y="4198759"/>
            <a:ext cx="1756383" cy="1238250"/>
          </a:xfrm>
          <a:custGeom>
            <a:avLst/>
            <a:gdLst/>
            <a:ahLst/>
            <a:cxnLst/>
            <a:rect l="l" t="t" r="r" b="b"/>
            <a:pathLst>
              <a:path w="1756383" h="1238250">
                <a:moveTo>
                  <a:pt x="0" y="0"/>
                </a:moveTo>
                <a:lnTo>
                  <a:pt x="1756383" y="0"/>
                </a:lnTo>
                <a:lnTo>
                  <a:pt x="1756383" y="1238250"/>
                </a:lnTo>
                <a:lnTo>
                  <a:pt x="0" y="1238250"/>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a:ln cap="sq">
            <a:noFill/>
            <a:prstDash val="solid"/>
            <a:miter/>
          </a:ln>
        </p:spPr>
      </p:sp>
      <p:sp>
        <p:nvSpPr>
          <p:cNvPr id="25" name="Freeform 25"/>
          <p:cNvSpPr/>
          <p:nvPr/>
        </p:nvSpPr>
        <p:spPr>
          <a:xfrm rot="5400000">
            <a:off x="12422684" y="4524375"/>
            <a:ext cx="967383" cy="1238250"/>
          </a:xfrm>
          <a:custGeom>
            <a:avLst/>
            <a:gdLst/>
            <a:ahLst/>
            <a:cxnLst/>
            <a:rect l="l" t="t" r="r" b="b"/>
            <a:pathLst>
              <a:path w="967383" h="1238250">
                <a:moveTo>
                  <a:pt x="0" y="0"/>
                </a:moveTo>
                <a:lnTo>
                  <a:pt x="967382" y="0"/>
                </a:lnTo>
                <a:lnTo>
                  <a:pt x="967382" y="1238250"/>
                </a:lnTo>
                <a:lnTo>
                  <a:pt x="0" y="1238250"/>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26" name="Freeform 26"/>
          <p:cNvSpPr/>
          <p:nvPr/>
        </p:nvSpPr>
        <p:spPr>
          <a:xfrm>
            <a:off x="9865059" y="3456454"/>
            <a:ext cx="844960" cy="476250"/>
          </a:xfrm>
          <a:custGeom>
            <a:avLst/>
            <a:gdLst/>
            <a:ahLst/>
            <a:cxnLst/>
            <a:rect l="l" t="t" r="r" b="b"/>
            <a:pathLst>
              <a:path w="844960" h="476250">
                <a:moveTo>
                  <a:pt x="0" y="0"/>
                </a:moveTo>
                <a:lnTo>
                  <a:pt x="844959" y="0"/>
                </a:lnTo>
                <a:lnTo>
                  <a:pt x="844959" y="476250"/>
                </a:lnTo>
                <a:lnTo>
                  <a:pt x="0" y="476250"/>
                </a:lnTo>
                <a:lnTo>
                  <a:pt x="0" y="0"/>
                </a:lnTo>
                <a:close/>
              </a:path>
            </a:pathLst>
          </a:custGeom>
          <a:blipFill>
            <a:blip r:embed="rId34">
              <a:extLst>
                <a:ext uri="{96DAC541-7B7A-43D3-8B79-37D633B846F1}">
                  <asvg:svgBlip xmlns:asvg="http://schemas.microsoft.com/office/drawing/2016/SVG/main" xmlns="" r:embed="rId35"/>
                </a:ext>
              </a:extLst>
            </a:blip>
            <a:stretch>
              <a:fillRect/>
            </a:stretch>
          </a:blipFill>
        </p:spPr>
      </p:sp>
      <p:sp>
        <p:nvSpPr>
          <p:cNvPr id="27" name="Freeform 27"/>
          <p:cNvSpPr/>
          <p:nvPr/>
        </p:nvSpPr>
        <p:spPr>
          <a:xfrm>
            <a:off x="15654218" y="1837442"/>
            <a:ext cx="1109782" cy="1238250"/>
          </a:xfrm>
          <a:custGeom>
            <a:avLst/>
            <a:gdLst/>
            <a:ahLst/>
            <a:cxnLst/>
            <a:rect l="l" t="t" r="r" b="b"/>
            <a:pathLst>
              <a:path w="1109782" h="1238250">
                <a:moveTo>
                  <a:pt x="0" y="0"/>
                </a:moveTo>
                <a:lnTo>
                  <a:pt x="1109782" y="0"/>
                </a:lnTo>
                <a:lnTo>
                  <a:pt x="1109782" y="1238250"/>
                </a:lnTo>
                <a:lnTo>
                  <a:pt x="0" y="1238250"/>
                </a:lnTo>
                <a:lnTo>
                  <a:pt x="0" y="0"/>
                </a:lnTo>
                <a:close/>
              </a:path>
            </a:pathLst>
          </a:custGeom>
          <a:blipFill>
            <a:blip r:embed="rId36">
              <a:extLst>
                <a:ext uri="{96DAC541-7B7A-43D3-8B79-37D633B846F1}">
                  <asvg:svgBlip xmlns:asvg="http://schemas.microsoft.com/office/drawing/2016/SVG/main" xmlns="" r:embed="rId37"/>
                </a:ext>
              </a:extLst>
            </a:blip>
            <a:stretch>
              <a:fillRect/>
            </a:stretch>
          </a:blipFill>
          <a:ln cap="sq">
            <a:noFill/>
            <a:prstDash val="solid"/>
            <a:miter/>
          </a:ln>
        </p:spPr>
      </p:sp>
      <p:sp>
        <p:nvSpPr>
          <p:cNvPr id="28" name="Freeform 28"/>
          <p:cNvSpPr/>
          <p:nvPr/>
        </p:nvSpPr>
        <p:spPr>
          <a:xfrm>
            <a:off x="13679735" y="3313579"/>
            <a:ext cx="1327882" cy="1238250"/>
          </a:xfrm>
          <a:custGeom>
            <a:avLst/>
            <a:gdLst/>
            <a:ahLst/>
            <a:cxnLst/>
            <a:rect l="l" t="t" r="r" b="b"/>
            <a:pathLst>
              <a:path w="1327882" h="1238250">
                <a:moveTo>
                  <a:pt x="0" y="0"/>
                </a:moveTo>
                <a:lnTo>
                  <a:pt x="1327882" y="0"/>
                </a:lnTo>
                <a:lnTo>
                  <a:pt x="1327882" y="1238250"/>
                </a:lnTo>
                <a:lnTo>
                  <a:pt x="0" y="1238250"/>
                </a:lnTo>
                <a:lnTo>
                  <a:pt x="0" y="0"/>
                </a:lnTo>
                <a:close/>
              </a:path>
            </a:pathLst>
          </a:custGeom>
          <a:blipFill>
            <a:blip r:embed="rId38">
              <a:extLst>
                <a:ext uri="{96DAC541-7B7A-43D3-8B79-37D633B846F1}">
                  <asvg:svgBlip xmlns:asvg="http://schemas.microsoft.com/office/drawing/2016/SVG/main" xmlns="" r:embed="rId39"/>
                </a:ext>
              </a:extLst>
            </a:blip>
            <a:stretch>
              <a:fillRect/>
            </a:stretch>
          </a:blipFill>
        </p:spPr>
      </p:sp>
      <p:sp>
        <p:nvSpPr>
          <p:cNvPr id="29" name="Freeform 29"/>
          <p:cNvSpPr/>
          <p:nvPr/>
        </p:nvSpPr>
        <p:spPr>
          <a:xfrm>
            <a:off x="14009933" y="5357163"/>
            <a:ext cx="667487" cy="540057"/>
          </a:xfrm>
          <a:custGeom>
            <a:avLst/>
            <a:gdLst/>
            <a:ahLst/>
            <a:cxnLst/>
            <a:rect l="l" t="t" r="r" b="b"/>
            <a:pathLst>
              <a:path w="667487" h="540057">
                <a:moveTo>
                  <a:pt x="0" y="0"/>
                </a:moveTo>
                <a:lnTo>
                  <a:pt x="667486" y="0"/>
                </a:lnTo>
                <a:lnTo>
                  <a:pt x="667486" y="540057"/>
                </a:lnTo>
                <a:lnTo>
                  <a:pt x="0" y="540057"/>
                </a:lnTo>
                <a:lnTo>
                  <a:pt x="0" y="0"/>
                </a:lnTo>
                <a:close/>
              </a:path>
            </a:pathLst>
          </a:custGeom>
          <a:blipFill>
            <a:blip r:embed="rId40">
              <a:extLst>
                <a:ext uri="{96DAC541-7B7A-43D3-8B79-37D633B846F1}">
                  <asvg:svgBlip xmlns:asvg="http://schemas.microsoft.com/office/drawing/2016/SVG/main" xmlns="" r:embed="rId41"/>
                </a:ext>
              </a:extLst>
            </a:blip>
            <a:stretch>
              <a:fillRect/>
            </a:stretch>
          </a:blipFill>
        </p:spPr>
      </p:sp>
      <p:grpSp>
        <p:nvGrpSpPr>
          <p:cNvPr id="30" name="Group 30"/>
          <p:cNvGrpSpPr/>
          <p:nvPr/>
        </p:nvGrpSpPr>
        <p:grpSpPr>
          <a:xfrm>
            <a:off x="3587750" y="1306764"/>
            <a:ext cx="14074761" cy="8640856"/>
            <a:chOff x="0" y="0"/>
            <a:chExt cx="3706933" cy="2275781"/>
          </a:xfrm>
        </p:grpSpPr>
        <p:sp>
          <p:nvSpPr>
            <p:cNvPr id="31" name="Freeform 31"/>
            <p:cNvSpPr/>
            <p:nvPr/>
          </p:nvSpPr>
          <p:spPr>
            <a:xfrm>
              <a:off x="0" y="0"/>
              <a:ext cx="3706933" cy="2275781"/>
            </a:xfrm>
            <a:custGeom>
              <a:avLst/>
              <a:gdLst/>
              <a:ahLst/>
              <a:cxnLst/>
              <a:rect l="l" t="t" r="r" b="b"/>
              <a:pathLst>
                <a:path w="3706933" h="2275781">
                  <a:moveTo>
                    <a:pt x="0" y="0"/>
                  </a:moveTo>
                  <a:lnTo>
                    <a:pt x="3706933" y="0"/>
                  </a:lnTo>
                  <a:lnTo>
                    <a:pt x="3706933" y="2275781"/>
                  </a:lnTo>
                  <a:lnTo>
                    <a:pt x="0" y="2275781"/>
                  </a:lnTo>
                  <a:close/>
                </a:path>
              </a:pathLst>
            </a:custGeom>
            <a:solidFill>
              <a:srgbClr val="FA8334"/>
            </a:solidFill>
          </p:spPr>
        </p:sp>
        <p:sp>
          <p:nvSpPr>
            <p:cNvPr id="32" name="TextBox 32"/>
            <p:cNvSpPr txBox="1"/>
            <p:nvPr/>
          </p:nvSpPr>
          <p:spPr>
            <a:xfrm>
              <a:off x="0" y="-38100"/>
              <a:ext cx="3706933" cy="2313881"/>
            </a:xfrm>
            <a:prstGeom prst="rect">
              <a:avLst/>
            </a:prstGeom>
          </p:spPr>
          <p:txBody>
            <a:bodyPr lIns="50800" tIns="50800" rIns="50800" bIns="50800" rtlCol="0" anchor="ctr"/>
            <a:lstStyle/>
            <a:p>
              <a:pPr algn="ctr">
                <a:lnSpc>
                  <a:spcPts val="2660"/>
                </a:lnSpc>
              </a:pPr>
              <a:endParaRPr/>
            </a:p>
          </p:txBody>
        </p:sp>
      </p:grpSp>
      <p:grpSp>
        <p:nvGrpSpPr>
          <p:cNvPr id="33" name="Group 33"/>
          <p:cNvGrpSpPr/>
          <p:nvPr/>
        </p:nvGrpSpPr>
        <p:grpSpPr>
          <a:xfrm rot="-5400000">
            <a:off x="10520636" y="-5603161"/>
            <a:ext cx="208988" cy="14074761"/>
            <a:chOff x="0" y="0"/>
            <a:chExt cx="37544" cy="2528484"/>
          </a:xfrm>
        </p:grpSpPr>
        <p:sp>
          <p:nvSpPr>
            <p:cNvPr id="34" name="Freeform 34"/>
            <p:cNvSpPr/>
            <p:nvPr/>
          </p:nvSpPr>
          <p:spPr>
            <a:xfrm>
              <a:off x="0" y="0"/>
              <a:ext cx="37544" cy="2528484"/>
            </a:xfrm>
            <a:custGeom>
              <a:avLst/>
              <a:gdLst/>
              <a:ahLst/>
              <a:cxnLst/>
              <a:rect l="l" t="t" r="r" b="b"/>
              <a:pathLst>
                <a:path w="37544" h="2528484">
                  <a:moveTo>
                    <a:pt x="0" y="0"/>
                  </a:moveTo>
                  <a:lnTo>
                    <a:pt x="37544" y="0"/>
                  </a:lnTo>
                  <a:lnTo>
                    <a:pt x="37544" y="2528484"/>
                  </a:lnTo>
                  <a:lnTo>
                    <a:pt x="0" y="2528484"/>
                  </a:lnTo>
                  <a:close/>
                </a:path>
              </a:pathLst>
            </a:custGeom>
            <a:solidFill>
              <a:srgbClr val="000001"/>
            </a:solidFill>
            <a:ln w="342900" cap="sq">
              <a:solidFill>
                <a:srgbClr val="000000"/>
              </a:solidFill>
              <a:prstDash val="solid"/>
              <a:miter/>
            </a:ln>
          </p:spPr>
        </p:sp>
        <p:sp>
          <p:nvSpPr>
            <p:cNvPr id="35" name="TextBox 35"/>
            <p:cNvSpPr txBox="1"/>
            <p:nvPr/>
          </p:nvSpPr>
          <p:spPr>
            <a:xfrm>
              <a:off x="0" y="9525"/>
              <a:ext cx="37544" cy="2518959"/>
            </a:xfrm>
            <a:prstGeom prst="rect">
              <a:avLst/>
            </a:prstGeom>
          </p:spPr>
          <p:txBody>
            <a:bodyPr lIns="254000" tIns="254000" rIns="254000" bIns="254000" rtlCol="0" anchor="ctr"/>
            <a:lstStyle/>
            <a:p>
              <a:pPr marL="0" lvl="0" indent="0" algn="ctr">
                <a:lnSpc>
                  <a:spcPts val="6324"/>
                </a:lnSpc>
                <a:spcBef>
                  <a:spcPct val="0"/>
                </a:spcBef>
              </a:pPr>
              <a:endParaRPr/>
            </a:p>
          </p:txBody>
        </p:sp>
      </p:grpSp>
      <p:sp>
        <p:nvSpPr>
          <p:cNvPr id="36" name="Freeform 36"/>
          <p:cNvSpPr/>
          <p:nvPr/>
        </p:nvSpPr>
        <p:spPr>
          <a:xfrm>
            <a:off x="4159250" y="1837442"/>
            <a:ext cx="12734641" cy="8110177"/>
          </a:xfrm>
          <a:custGeom>
            <a:avLst/>
            <a:gdLst/>
            <a:ahLst/>
            <a:cxnLst/>
            <a:rect l="l" t="t" r="r" b="b"/>
            <a:pathLst>
              <a:path w="12734641" h="8110177">
                <a:moveTo>
                  <a:pt x="0" y="0"/>
                </a:moveTo>
                <a:lnTo>
                  <a:pt x="12734641" y="0"/>
                </a:lnTo>
                <a:lnTo>
                  <a:pt x="12734641" y="8110177"/>
                </a:lnTo>
                <a:lnTo>
                  <a:pt x="0" y="8110177"/>
                </a:lnTo>
                <a:lnTo>
                  <a:pt x="0" y="0"/>
                </a:lnTo>
                <a:close/>
              </a:path>
            </a:pathLst>
          </a:custGeom>
          <a:blipFill>
            <a:blip r:embed="rId42"/>
            <a:stretch>
              <a:fillRect t="-2217" r="-890" b="-2217"/>
            </a:stretch>
          </a:blipFill>
        </p:spPr>
      </p:sp>
      <p:sp>
        <p:nvSpPr>
          <p:cNvPr id="37" name="Freeform 37"/>
          <p:cNvSpPr/>
          <p:nvPr/>
        </p:nvSpPr>
        <p:spPr>
          <a:xfrm>
            <a:off x="-278279" y="6172200"/>
            <a:ext cx="4437529" cy="4114800"/>
          </a:xfrm>
          <a:custGeom>
            <a:avLst/>
            <a:gdLst/>
            <a:ahLst/>
            <a:cxnLst/>
            <a:rect l="l" t="t" r="r" b="b"/>
            <a:pathLst>
              <a:path w="4437529" h="4114800">
                <a:moveTo>
                  <a:pt x="0" y="0"/>
                </a:moveTo>
                <a:lnTo>
                  <a:pt x="4437529" y="0"/>
                </a:lnTo>
                <a:lnTo>
                  <a:pt x="4437529" y="4114800"/>
                </a:lnTo>
                <a:lnTo>
                  <a:pt x="0" y="4114800"/>
                </a:lnTo>
                <a:lnTo>
                  <a:pt x="0" y="0"/>
                </a:lnTo>
                <a:close/>
              </a:path>
            </a:pathLst>
          </a:custGeom>
          <a:blipFill>
            <a:blip r:embed="rId43">
              <a:extLst>
                <a:ext uri="{96DAC541-7B7A-43D3-8B79-37D633B846F1}">
                  <asvg:svgBlip xmlns:asvg="http://schemas.microsoft.com/office/drawing/2016/SVG/main" xmlns="" r:embed="rId44"/>
                </a:ext>
              </a:extLst>
            </a:blip>
            <a:stretch>
              <a:fillRect/>
            </a:stretch>
          </a:blipFill>
        </p:spPr>
      </p:sp>
      <p:sp>
        <p:nvSpPr>
          <p:cNvPr id="38" name="Freeform 38"/>
          <p:cNvSpPr/>
          <p:nvPr/>
        </p:nvSpPr>
        <p:spPr>
          <a:xfrm>
            <a:off x="-65945" y="1763246"/>
            <a:ext cx="4437529" cy="4114800"/>
          </a:xfrm>
          <a:custGeom>
            <a:avLst/>
            <a:gdLst/>
            <a:ahLst/>
            <a:cxnLst/>
            <a:rect l="l" t="t" r="r" b="b"/>
            <a:pathLst>
              <a:path w="4437529" h="4114800">
                <a:moveTo>
                  <a:pt x="0" y="0"/>
                </a:moveTo>
                <a:lnTo>
                  <a:pt x="4437529" y="0"/>
                </a:lnTo>
                <a:lnTo>
                  <a:pt x="4437529" y="4114800"/>
                </a:lnTo>
                <a:lnTo>
                  <a:pt x="0" y="4114800"/>
                </a:lnTo>
                <a:lnTo>
                  <a:pt x="0" y="0"/>
                </a:lnTo>
                <a:close/>
              </a:path>
            </a:pathLst>
          </a:custGeom>
          <a:blipFill>
            <a:blip r:embed="rId43">
              <a:extLst>
                <a:ext uri="{96DAC541-7B7A-43D3-8B79-37D633B846F1}">
                  <asvg:svgBlip xmlns:asvg="http://schemas.microsoft.com/office/drawing/2016/SVG/main" xmlns="" r:embed="rId44"/>
                </a:ext>
              </a:extLst>
            </a:blip>
            <a:stretch>
              <a:fillRect/>
            </a:stretch>
          </a:blipFill>
        </p:spPr>
      </p:sp>
      <p:sp>
        <p:nvSpPr>
          <p:cNvPr id="39" name="TextBox 39"/>
          <p:cNvSpPr txBox="1"/>
          <p:nvPr/>
        </p:nvSpPr>
        <p:spPr>
          <a:xfrm>
            <a:off x="1625987" y="262189"/>
            <a:ext cx="15036026" cy="1044575"/>
          </a:xfrm>
          <a:prstGeom prst="rect">
            <a:avLst/>
          </a:prstGeom>
        </p:spPr>
        <p:txBody>
          <a:bodyPr lIns="0" tIns="0" rIns="0" bIns="0" rtlCol="0" anchor="t">
            <a:spAutoFit/>
          </a:bodyPr>
          <a:lstStyle/>
          <a:p>
            <a:pPr marL="0" lvl="0" indent="0" algn="l">
              <a:lnSpc>
                <a:spcPts val="8049"/>
              </a:lnSpc>
              <a:spcBef>
                <a:spcPct val="0"/>
              </a:spcBef>
            </a:pPr>
            <a:r>
              <a:rPr lang="en-US" sz="6999">
                <a:solidFill>
                  <a:srgbClr val="000001"/>
                </a:solidFill>
                <a:latin typeface="Cy Grotesk Key Bold"/>
              </a:rPr>
              <a:t>Catalytic Reforming of Naphtha</a:t>
            </a:r>
          </a:p>
        </p:txBody>
      </p:sp>
    </p:spTree>
  </p:cSld>
  <p:clrMapOvr>
    <a:masterClrMapping/>
  </p:clrMapOvr>
  <p:transition spd="med">
    <p:push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B8E6"/>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90500"/>
            <a:ext cx="9334500" cy="10668000"/>
            <a:chOff x="0" y="0"/>
            <a:chExt cx="2458469" cy="2809679"/>
          </a:xfrm>
        </p:grpSpPr>
        <p:sp>
          <p:nvSpPr>
            <p:cNvPr id="3" name="Freeform 3"/>
            <p:cNvSpPr/>
            <p:nvPr/>
          </p:nvSpPr>
          <p:spPr>
            <a:xfrm>
              <a:off x="0" y="0"/>
              <a:ext cx="2458469" cy="2809679"/>
            </a:xfrm>
            <a:custGeom>
              <a:avLst/>
              <a:gdLst/>
              <a:ahLst/>
              <a:cxnLst/>
              <a:rect l="l" t="t" r="r" b="b"/>
              <a:pathLst>
                <a:path w="2458469" h="2809679">
                  <a:moveTo>
                    <a:pt x="0" y="0"/>
                  </a:moveTo>
                  <a:lnTo>
                    <a:pt x="2458469" y="0"/>
                  </a:lnTo>
                  <a:lnTo>
                    <a:pt x="2458469" y="2809679"/>
                  </a:lnTo>
                  <a:lnTo>
                    <a:pt x="0" y="2809679"/>
                  </a:lnTo>
                  <a:close/>
                </a:path>
              </a:pathLst>
            </a:custGeom>
            <a:solidFill>
              <a:srgbClr val="E7E7E7"/>
            </a:solidFill>
            <a:ln cap="sq">
              <a:noFill/>
              <a:prstDash val="solid"/>
              <a:miter/>
            </a:ln>
          </p:spPr>
        </p:sp>
        <p:sp>
          <p:nvSpPr>
            <p:cNvPr id="4" name="TextBox 4"/>
            <p:cNvSpPr txBox="1"/>
            <p:nvPr/>
          </p:nvSpPr>
          <p:spPr>
            <a:xfrm>
              <a:off x="0" y="-47625"/>
              <a:ext cx="2458469" cy="2857304"/>
            </a:xfrm>
            <a:prstGeom prst="rect">
              <a:avLst/>
            </a:prstGeom>
          </p:spPr>
          <p:txBody>
            <a:bodyPr lIns="254000" tIns="254000" rIns="254000" bIns="254000" rtlCol="0" anchor="ctr"/>
            <a:lstStyle/>
            <a:p>
              <a:pPr marL="0" lvl="0" indent="0" algn="ctr">
                <a:lnSpc>
                  <a:spcPts val="2800"/>
                </a:lnSpc>
                <a:spcBef>
                  <a:spcPct val="0"/>
                </a:spcBef>
              </a:pPr>
              <a:endParaRPr/>
            </a:p>
          </p:txBody>
        </p:sp>
      </p:grpSp>
      <p:sp>
        <p:nvSpPr>
          <p:cNvPr id="5" name="Freeform 5"/>
          <p:cNvSpPr/>
          <p:nvPr/>
        </p:nvSpPr>
        <p:spPr>
          <a:xfrm>
            <a:off x="10096500" y="1397000"/>
            <a:ext cx="7239000" cy="7082264"/>
          </a:xfrm>
          <a:custGeom>
            <a:avLst/>
            <a:gdLst/>
            <a:ahLst/>
            <a:cxnLst/>
            <a:rect l="l" t="t" r="r" b="b"/>
            <a:pathLst>
              <a:path w="7239000" h="7082264">
                <a:moveTo>
                  <a:pt x="0" y="0"/>
                </a:moveTo>
                <a:lnTo>
                  <a:pt x="7239000" y="0"/>
                </a:lnTo>
                <a:lnTo>
                  <a:pt x="7239000" y="7082264"/>
                </a:lnTo>
                <a:lnTo>
                  <a:pt x="0" y="7082264"/>
                </a:lnTo>
                <a:lnTo>
                  <a:pt x="0" y="0"/>
                </a:lnTo>
                <a:close/>
              </a:path>
            </a:pathLst>
          </a:custGeom>
          <a:blipFill>
            <a:blip r:embed="rId2">
              <a:extLst>
                <a:ext uri="{96DAC541-7B7A-43D3-8B79-37D633B846F1}">
                  <asvg:svgBlip xmlns:asvg="http://schemas.microsoft.com/office/drawing/2016/SVG/main" xmlns="" r:embed="rId3"/>
                </a:ext>
              </a:extLst>
            </a:blip>
            <a:stretch>
              <a:fillRect l="-1526"/>
            </a:stretch>
          </a:blipFill>
        </p:spPr>
      </p:sp>
      <p:sp>
        <p:nvSpPr>
          <p:cNvPr id="6" name="Freeform 6"/>
          <p:cNvSpPr/>
          <p:nvPr/>
        </p:nvSpPr>
        <p:spPr>
          <a:xfrm>
            <a:off x="88058" y="7662815"/>
            <a:ext cx="2871885" cy="2624185"/>
          </a:xfrm>
          <a:custGeom>
            <a:avLst/>
            <a:gdLst/>
            <a:ahLst/>
            <a:cxnLst/>
            <a:rect l="l" t="t" r="r" b="b"/>
            <a:pathLst>
              <a:path w="2871885" h="2624185">
                <a:moveTo>
                  <a:pt x="0" y="0"/>
                </a:moveTo>
                <a:lnTo>
                  <a:pt x="2871884" y="0"/>
                </a:lnTo>
                <a:lnTo>
                  <a:pt x="2871884" y="2624185"/>
                </a:lnTo>
                <a:lnTo>
                  <a:pt x="0" y="2624185"/>
                </a:lnTo>
                <a:lnTo>
                  <a:pt x="0" y="0"/>
                </a:lnTo>
                <a:close/>
              </a:path>
            </a:pathLst>
          </a:custGeom>
          <a:blipFill>
            <a:blip r:embed="rId4"/>
            <a:stretch>
              <a:fillRect/>
            </a:stretch>
          </a:blipFill>
        </p:spPr>
      </p:sp>
      <p:grpSp>
        <p:nvGrpSpPr>
          <p:cNvPr id="7" name="Group 7"/>
          <p:cNvGrpSpPr/>
          <p:nvPr/>
        </p:nvGrpSpPr>
        <p:grpSpPr>
          <a:xfrm rot="-5400000">
            <a:off x="8953500" y="952500"/>
            <a:ext cx="381000" cy="18669000"/>
            <a:chOff x="0" y="0"/>
            <a:chExt cx="68445" cy="3353824"/>
          </a:xfrm>
        </p:grpSpPr>
        <p:sp>
          <p:nvSpPr>
            <p:cNvPr id="8" name="Freeform 8"/>
            <p:cNvSpPr/>
            <p:nvPr/>
          </p:nvSpPr>
          <p:spPr>
            <a:xfrm>
              <a:off x="0" y="0"/>
              <a:ext cx="68445" cy="3353824"/>
            </a:xfrm>
            <a:custGeom>
              <a:avLst/>
              <a:gdLst/>
              <a:ahLst/>
              <a:cxnLst/>
              <a:rect l="l" t="t" r="r" b="b"/>
              <a:pathLst>
                <a:path w="68445" h="3353824">
                  <a:moveTo>
                    <a:pt x="0" y="0"/>
                  </a:moveTo>
                  <a:lnTo>
                    <a:pt x="68445" y="0"/>
                  </a:lnTo>
                  <a:lnTo>
                    <a:pt x="68445" y="3353824"/>
                  </a:lnTo>
                  <a:lnTo>
                    <a:pt x="0" y="3353824"/>
                  </a:lnTo>
                  <a:close/>
                </a:path>
              </a:pathLst>
            </a:custGeom>
            <a:solidFill>
              <a:srgbClr val="000001"/>
            </a:solidFill>
            <a:ln cap="sq">
              <a:noFill/>
              <a:prstDash val="solid"/>
              <a:miter/>
            </a:ln>
          </p:spPr>
        </p:sp>
        <p:sp>
          <p:nvSpPr>
            <p:cNvPr id="9" name="TextBox 9"/>
            <p:cNvSpPr txBox="1"/>
            <p:nvPr/>
          </p:nvSpPr>
          <p:spPr>
            <a:xfrm>
              <a:off x="0" y="9525"/>
              <a:ext cx="68445" cy="3344299"/>
            </a:xfrm>
            <a:prstGeom prst="rect">
              <a:avLst/>
            </a:prstGeom>
          </p:spPr>
          <p:txBody>
            <a:bodyPr lIns="254000" tIns="254000" rIns="254000" bIns="254000" rtlCol="0" anchor="ctr"/>
            <a:lstStyle/>
            <a:p>
              <a:pPr marL="0" lvl="0" indent="0" algn="ctr">
                <a:lnSpc>
                  <a:spcPts val="6324"/>
                </a:lnSpc>
                <a:spcBef>
                  <a:spcPct val="0"/>
                </a:spcBef>
              </a:pPr>
              <a:endParaRPr/>
            </a:p>
          </p:txBody>
        </p:sp>
      </p:grpSp>
      <p:grpSp>
        <p:nvGrpSpPr>
          <p:cNvPr id="10" name="Group 10"/>
          <p:cNvGrpSpPr/>
          <p:nvPr/>
        </p:nvGrpSpPr>
        <p:grpSpPr>
          <a:xfrm rot="-5400000">
            <a:off x="8953500" y="-9334500"/>
            <a:ext cx="381000" cy="18669000"/>
            <a:chOff x="0" y="0"/>
            <a:chExt cx="68445" cy="3353824"/>
          </a:xfrm>
        </p:grpSpPr>
        <p:sp>
          <p:nvSpPr>
            <p:cNvPr id="11" name="Freeform 11"/>
            <p:cNvSpPr/>
            <p:nvPr/>
          </p:nvSpPr>
          <p:spPr>
            <a:xfrm>
              <a:off x="0" y="0"/>
              <a:ext cx="68445" cy="3353824"/>
            </a:xfrm>
            <a:custGeom>
              <a:avLst/>
              <a:gdLst/>
              <a:ahLst/>
              <a:cxnLst/>
              <a:rect l="l" t="t" r="r" b="b"/>
              <a:pathLst>
                <a:path w="68445" h="3353824">
                  <a:moveTo>
                    <a:pt x="0" y="0"/>
                  </a:moveTo>
                  <a:lnTo>
                    <a:pt x="68445" y="0"/>
                  </a:lnTo>
                  <a:lnTo>
                    <a:pt x="68445" y="3353824"/>
                  </a:lnTo>
                  <a:lnTo>
                    <a:pt x="0" y="3353824"/>
                  </a:lnTo>
                  <a:close/>
                </a:path>
              </a:pathLst>
            </a:custGeom>
            <a:solidFill>
              <a:srgbClr val="000001"/>
            </a:solidFill>
            <a:ln cap="sq">
              <a:noFill/>
              <a:prstDash val="solid"/>
              <a:miter/>
            </a:ln>
          </p:spPr>
        </p:sp>
        <p:sp>
          <p:nvSpPr>
            <p:cNvPr id="12" name="TextBox 12"/>
            <p:cNvSpPr txBox="1"/>
            <p:nvPr/>
          </p:nvSpPr>
          <p:spPr>
            <a:xfrm>
              <a:off x="0" y="9525"/>
              <a:ext cx="68445" cy="3344299"/>
            </a:xfrm>
            <a:prstGeom prst="rect">
              <a:avLst/>
            </a:prstGeom>
          </p:spPr>
          <p:txBody>
            <a:bodyPr lIns="254000" tIns="254000" rIns="254000" bIns="254000" rtlCol="0" anchor="ctr"/>
            <a:lstStyle/>
            <a:p>
              <a:pPr marL="0" lvl="0" indent="0" algn="ctr">
                <a:lnSpc>
                  <a:spcPts val="6324"/>
                </a:lnSpc>
                <a:spcBef>
                  <a:spcPct val="0"/>
                </a:spcBef>
              </a:pPr>
              <a:endParaRPr/>
            </a:p>
          </p:txBody>
        </p:sp>
      </p:grpSp>
      <p:sp>
        <p:nvSpPr>
          <p:cNvPr id="13" name="TextBox 13"/>
          <p:cNvSpPr txBox="1"/>
          <p:nvPr/>
        </p:nvSpPr>
        <p:spPr>
          <a:xfrm>
            <a:off x="441142" y="501650"/>
            <a:ext cx="9172302" cy="2063750"/>
          </a:xfrm>
          <a:prstGeom prst="rect">
            <a:avLst/>
          </a:prstGeom>
        </p:spPr>
        <p:txBody>
          <a:bodyPr lIns="0" tIns="0" rIns="0" bIns="0" rtlCol="0" anchor="t">
            <a:spAutoFit/>
          </a:bodyPr>
          <a:lstStyle/>
          <a:p>
            <a:pPr marL="0" lvl="0" indent="0" algn="l">
              <a:lnSpc>
                <a:spcPts val="8049"/>
              </a:lnSpc>
              <a:spcBef>
                <a:spcPct val="0"/>
              </a:spcBef>
            </a:pPr>
            <a:r>
              <a:rPr lang="en-US" sz="6999">
                <a:solidFill>
                  <a:srgbClr val="000001"/>
                </a:solidFill>
                <a:latin typeface="Cy Grotesk Key Bold"/>
              </a:rPr>
              <a:t>Steam Cracking of Hydrocarbons</a:t>
            </a:r>
          </a:p>
        </p:txBody>
      </p:sp>
      <p:grpSp>
        <p:nvGrpSpPr>
          <p:cNvPr id="14" name="Group 14"/>
          <p:cNvGrpSpPr/>
          <p:nvPr/>
        </p:nvGrpSpPr>
        <p:grpSpPr>
          <a:xfrm>
            <a:off x="441142" y="2079721"/>
            <a:ext cx="16818158" cy="6345238"/>
            <a:chOff x="0" y="0"/>
            <a:chExt cx="22424211" cy="8460317"/>
          </a:xfrm>
        </p:grpSpPr>
        <p:sp>
          <p:nvSpPr>
            <p:cNvPr id="15" name="TextBox 15"/>
            <p:cNvSpPr txBox="1"/>
            <p:nvPr/>
          </p:nvSpPr>
          <p:spPr>
            <a:xfrm>
              <a:off x="0" y="-104775"/>
              <a:ext cx="22424211" cy="714375"/>
            </a:xfrm>
            <a:prstGeom prst="rect">
              <a:avLst/>
            </a:prstGeom>
          </p:spPr>
          <p:txBody>
            <a:bodyPr lIns="0" tIns="0" rIns="0" bIns="0" rtlCol="0" anchor="t">
              <a:spAutoFit/>
            </a:bodyPr>
            <a:lstStyle/>
            <a:p>
              <a:pPr>
                <a:lnSpc>
                  <a:spcPts val="3900"/>
                </a:lnSpc>
              </a:pPr>
              <a:endParaRPr/>
            </a:p>
          </p:txBody>
        </p:sp>
        <p:sp>
          <p:nvSpPr>
            <p:cNvPr id="16" name="TextBox 16"/>
            <p:cNvSpPr txBox="1"/>
            <p:nvPr/>
          </p:nvSpPr>
          <p:spPr>
            <a:xfrm>
              <a:off x="0" y="1141942"/>
              <a:ext cx="22424211" cy="731837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000001"/>
                  </a:solidFill>
                  <a:latin typeface="Overpass"/>
                </a:rPr>
                <a:t>Steam cracking is a pivotal process in the petrochemical industry, where hydrocarbon feedstocks like light liquid hydrocarbons or naphtha are </a:t>
              </a:r>
              <a:r>
                <a:rPr lang="en-US" sz="3000">
                  <a:solidFill>
                    <a:srgbClr val="000001"/>
                  </a:solidFill>
                  <a:latin typeface="Overpass Ultra-Bold"/>
                </a:rPr>
                <a:t>thermally decomposed</a:t>
              </a:r>
              <a:r>
                <a:rPr lang="en-US" sz="3000">
                  <a:solidFill>
                    <a:srgbClr val="000001"/>
                  </a:solidFill>
                  <a:latin typeface="Overpass"/>
                </a:rPr>
                <a:t> at high temperatures in the presence of </a:t>
              </a:r>
              <a:r>
                <a:rPr lang="en-US" sz="3000">
                  <a:solidFill>
                    <a:srgbClr val="000001"/>
                  </a:solidFill>
                  <a:latin typeface="Overpass Ultra-Bold"/>
                </a:rPr>
                <a:t>superheated steam</a:t>
              </a:r>
              <a:r>
                <a:rPr lang="en-US" sz="3000">
                  <a:solidFill>
                    <a:srgbClr val="000001"/>
                  </a:solidFill>
                  <a:latin typeface="Overpass"/>
                </a:rPr>
                <a:t>.</a:t>
              </a:r>
            </a:p>
            <a:p>
              <a:pPr>
                <a:lnSpc>
                  <a:spcPts val="3900"/>
                </a:lnSpc>
              </a:pPr>
              <a:endParaRPr lang="en-US" sz="3000">
                <a:solidFill>
                  <a:srgbClr val="000001"/>
                </a:solidFill>
                <a:latin typeface="Overpass"/>
              </a:endParaRPr>
            </a:p>
            <a:p>
              <a:pPr marL="647700" lvl="1" indent="-323850">
                <a:lnSpc>
                  <a:spcPts val="3900"/>
                </a:lnSpc>
                <a:buFont typeface="Arial"/>
                <a:buChar char="•"/>
              </a:pPr>
              <a:r>
                <a:rPr lang="en-US" sz="3000">
                  <a:solidFill>
                    <a:srgbClr val="000001"/>
                  </a:solidFill>
                  <a:latin typeface="Overpass"/>
                </a:rPr>
                <a:t>This process occurs within a </a:t>
              </a:r>
              <a:r>
                <a:rPr lang="en-US" sz="3000">
                  <a:solidFill>
                    <a:srgbClr val="000001"/>
                  </a:solidFill>
                  <a:latin typeface="Overpass Ultra-Bold"/>
                </a:rPr>
                <a:t>cracking furnace</a:t>
              </a:r>
              <a:r>
                <a:rPr lang="en-US" sz="3000">
                  <a:solidFill>
                    <a:srgbClr val="000001"/>
                  </a:solidFill>
                  <a:latin typeface="Overpass"/>
                </a:rPr>
                <a:t>, where carbon-carbon bonds within the hydrocarbon molecules are broken, generating highly </a:t>
              </a:r>
              <a:r>
                <a:rPr lang="en-US" sz="3000">
                  <a:solidFill>
                    <a:srgbClr val="000001"/>
                  </a:solidFill>
                  <a:latin typeface="Overpass Ultra-Bold"/>
                </a:rPr>
                <a:t>reactive free radicals</a:t>
              </a:r>
              <a:r>
                <a:rPr lang="en-US" sz="3000">
                  <a:solidFill>
                    <a:srgbClr val="000001"/>
                  </a:solidFill>
                  <a:latin typeface="Overpass"/>
                </a:rPr>
                <a:t>. These radicals quickly react to form</a:t>
              </a:r>
              <a:r>
                <a:rPr lang="en-US" sz="3000">
                  <a:solidFill>
                    <a:srgbClr val="000001"/>
                  </a:solidFill>
                  <a:latin typeface="Overpass Ultra-Bold"/>
                </a:rPr>
                <a:t> intermediate species</a:t>
              </a:r>
              <a:r>
                <a:rPr lang="en-US" sz="3000">
                  <a:solidFill>
                    <a:srgbClr val="000001"/>
                  </a:solidFill>
                  <a:latin typeface="Overpass"/>
                </a:rPr>
                <a:t>, including aromatic hydrocarbons such as benzene, toluene, and xylene (BTX).</a:t>
              </a:r>
            </a:p>
            <a:p>
              <a:pPr>
                <a:lnSpc>
                  <a:spcPts val="3900"/>
                </a:lnSpc>
              </a:pPr>
              <a:endParaRPr lang="en-US" sz="3000">
                <a:solidFill>
                  <a:srgbClr val="000001"/>
                </a:solidFill>
                <a:latin typeface="Overpass"/>
              </a:endParaRPr>
            </a:p>
            <a:p>
              <a:pPr marL="647700" lvl="1" indent="-323850" algn="l">
                <a:lnSpc>
                  <a:spcPts val="3900"/>
                </a:lnSpc>
                <a:spcBef>
                  <a:spcPct val="0"/>
                </a:spcBef>
                <a:buFont typeface="Arial"/>
                <a:buChar char="•"/>
              </a:pPr>
              <a:r>
                <a:rPr lang="en-US" sz="3000">
                  <a:solidFill>
                    <a:srgbClr val="000001"/>
                  </a:solidFill>
                  <a:latin typeface="Overpass"/>
                </a:rPr>
                <a:t>After rapid cooling to stabilize the products, the mixture undergoes</a:t>
              </a:r>
              <a:r>
                <a:rPr lang="en-US" sz="3000">
                  <a:solidFill>
                    <a:srgbClr val="000001"/>
                  </a:solidFill>
                  <a:latin typeface="Overpass Ultra-Bold"/>
                </a:rPr>
                <a:t> separation </a:t>
              </a:r>
              <a:r>
                <a:rPr lang="en-US" sz="3000">
                  <a:solidFill>
                    <a:srgbClr val="000001"/>
                  </a:solidFill>
                  <a:latin typeface="Overpass"/>
                </a:rPr>
                <a:t>to isolate the desired BTX compounds, which are then collected for various industrial applications. </a:t>
              </a:r>
            </a:p>
          </p:txBody>
        </p:sp>
      </p:grpSp>
      <p:grpSp>
        <p:nvGrpSpPr>
          <p:cNvPr id="17" name="Group 17"/>
          <p:cNvGrpSpPr/>
          <p:nvPr/>
        </p:nvGrpSpPr>
        <p:grpSpPr>
          <a:xfrm>
            <a:off x="15528096" y="8146200"/>
            <a:ext cx="914054" cy="914054"/>
            <a:chOff x="0" y="0"/>
            <a:chExt cx="772160" cy="772160"/>
          </a:xfrm>
        </p:grpSpPr>
        <p:sp>
          <p:nvSpPr>
            <p:cNvPr id="18" name="Freeform 18"/>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CCCCCC"/>
            </a:solidFill>
            <a:ln cap="sq">
              <a:noFill/>
              <a:prstDash val="solid"/>
              <a:miter/>
            </a:ln>
          </p:spPr>
        </p:sp>
        <p:sp>
          <p:nvSpPr>
            <p:cNvPr id="19" name="TextBox 19"/>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grpSp>
        <p:nvGrpSpPr>
          <p:cNvPr id="20" name="Group 20"/>
          <p:cNvGrpSpPr/>
          <p:nvPr/>
        </p:nvGrpSpPr>
        <p:grpSpPr>
          <a:xfrm>
            <a:off x="15412806" y="6877396"/>
            <a:ext cx="230580" cy="230580"/>
            <a:chOff x="0" y="0"/>
            <a:chExt cx="772160" cy="772160"/>
          </a:xfrm>
        </p:grpSpPr>
        <p:sp>
          <p:nvSpPr>
            <p:cNvPr id="21" name="Freeform 21"/>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CCCCCC"/>
            </a:solidFill>
            <a:ln cap="sq">
              <a:noFill/>
              <a:prstDash val="solid"/>
              <a:miter/>
            </a:ln>
          </p:spPr>
        </p:sp>
        <p:sp>
          <p:nvSpPr>
            <p:cNvPr id="22" name="TextBox 22"/>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sp>
        <p:nvSpPr>
          <p:cNvPr id="23" name="Freeform 23"/>
          <p:cNvSpPr/>
          <p:nvPr/>
        </p:nvSpPr>
        <p:spPr>
          <a:xfrm>
            <a:off x="15017829" y="190500"/>
            <a:ext cx="3270171" cy="2592354"/>
          </a:xfrm>
          <a:custGeom>
            <a:avLst/>
            <a:gdLst/>
            <a:ahLst/>
            <a:cxnLst/>
            <a:rect l="l" t="t" r="r" b="b"/>
            <a:pathLst>
              <a:path w="3270171" h="2592354">
                <a:moveTo>
                  <a:pt x="0" y="0"/>
                </a:moveTo>
                <a:lnTo>
                  <a:pt x="3270171" y="0"/>
                </a:lnTo>
                <a:lnTo>
                  <a:pt x="3270171" y="2592354"/>
                </a:lnTo>
                <a:lnTo>
                  <a:pt x="0" y="259235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pic>
        <p:nvPicPr>
          <p:cNvPr id="24" name="Picture 24"/>
          <p:cNvPicPr>
            <a:picLocks noChangeAspect="1"/>
          </p:cNvPicPr>
          <p:nvPr/>
        </p:nvPicPr>
        <p:blipFill>
          <a:blip r:embed="rId7"/>
          <a:srcRect/>
          <a:stretch>
            <a:fillRect/>
          </a:stretch>
        </p:blipFill>
        <p:spPr>
          <a:xfrm flipH="1">
            <a:off x="15940964" y="8146200"/>
            <a:ext cx="2347036" cy="1912834"/>
          </a:xfrm>
          <a:prstGeom prst="rect">
            <a:avLst/>
          </a:prstGeom>
        </p:spPr>
      </p:pic>
    </p:spTree>
  </p:cSld>
  <p:clrMapOvr>
    <a:masterClrMapping/>
  </p:clrMapOvr>
  <p:transition spd="med">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85696"/>
        </a:solidFill>
        <a:effectLst/>
      </p:bgPr>
    </p:bg>
    <p:spTree>
      <p:nvGrpSpPr>
        <p:cNvPr id="1" name=""/>
        <p:cNvGrpSpPr/>
        <p:nvPr/>
      </p:nvGrpSpPr>
      <p:grpSpPr>
        <a:xfrm>
          <a:off x="0" y="0"/>
          <a:ext cx="0" cy="0"/>
          <a:chOff x="0" y="0"/>
          <a:chExt cx="0" cy="0"/>
        </a:xfrm>
      </p:grpSpPr>
      <p:sp>
        <p:nvSpPr>
          <p:cNvPr id="2" name="Freeform 2"/>
          <p:cNvSpPr/>
          <p:nvPr/>
        </p:nvSpPr>
        <p:spPr>
          <a:xfrm rot="-8870073" flipV="1">
            <a:off x="-1767661" y="-2636008"/>
            <a:ext cx="10710822" cy="10909171"/>
          </a:xfrm>
          <a:custGeom>
            <a:avLst/>
            <a:gdLst/>
            <a:ahLst/>
            <a:cxnLst/>
            <a:rect l="l" t="t" r="r" b="b"/>
            <a:pathLst>
              <a:path w="10710822" h="10909171">
                <a:moveTo>
                  <a:pt x="0" y="10909171"/>
                </a:moveTo>
                <a:lnTo>
                  <a:pt x="10710822" y="10909171"/>
                </a:lnTo>
                <a:lnTo>
                  <a:pt x="10710822" y="0"/>
                </a:lnTo>
                <a:lnTo>
                  <a:pt x="0" y="0"/>
                </a:lnTo>
                <a:lnTo>
                  <a:pt x="0" y="10909171"/>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3" name="Freeform 3"/>
          <p:cNvSpPr/>
          <p:nvPr/>
        </p:nvSpPr>
        <p:spPr>
          <a:xfrm rot="-2470893">
            <a:off x="13628006" y="5489325"/>
            <a:ext cx="6335264" cy="6452584"/>
          </a:xfrm>
          <a:custGeom>
            <a:avLst/>
            <a:gdLst/>
            <a:ahLst/>
            <a:cxnLst/>
            <a:rect l="l" t="t" r="r" b="b"/>
            <a:pathLst>
              <a:path w="6335264" h="6452584">
                <a:moveTo>
                  <a:pt x="0" y="0"/>
                </a:moveTo>
                <a:lnTo>
                  <a:pt x="6335264" y="0"/>
                </a:lnTo>
                <a:lnTo>
                  <a:pt x="6335264" y="6452584"/>
                </a:lnTo>
                <a:lnTo>
                  <a:pt x="0" y="64525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4" name="Group 4"/>
          <p:cNvGrpSpPr/>
          <p:nvPr/>
        </p:nvGrpSpPr>
        <p:grpSpPr>
          <a:xfrm>
            <a:off x="8191500" y="1123950"/>
            <a:ext cx="10096500" cy="8001000"/>
            <a:chOff x="0" y="0"/>
            <a:chExt cx="2427929" cy="1924019"/>
          </a:xfrm>
        </p:grpSpPr>
        <p:sp>
          <p:nvSpPr>
            <p:cNvPr id="5" name="Freeform 5"/>
            <p:cNvSpPr/>
            <p:nvPr/>
          </p:nvSpPr>
          <p:spPr>
            <a:xfrm>
              <a:off x="0" y="0"/>
              <a:ext cx="2427929" cy="1924019"/>
            </a:xfrm>
            <a:custGeom>
              <a:avLst/>
              <a:gdLst/>
              <a:ahLst/>
              <a:cxnLst/>
              <a:rect l="l" t="t" r="r" b="b"/>
              <a:pathLst>
                <a:path w="2427929" h="1924019">
                  <a:moveTo>
                    <a:pt x="0" y="0"/>
                  </a:moveTo>
                  <a:lnTo>
                    <a:pt x="2427929" y="0"/>
                  </a:lnTo>
                  <a:lnTo>
                    <a:pt x="2427929" y="1924019"/>
                  </a:lnTo>
                  <a:lnTo>
                    <a:pt x="0" y="1924019"/>
                  </a:lnTo>
                  <a:close/>
                </a:path>
              </a:pathLst>
            </a:custGeom>
            <a:solidFill>
              <a:srgbClr val="E7E7E7"/>
            </a:solidFill>
          </p:spPr>
        </p:sp>
        <p:sp>
          <p:nvSpPr>
            <p:cNvPr id="6" name="TextBox 6"/>
            <p:cNvSpPr txBox="1"/>
            <p:nvPr/>
          </p:nvSpPr>
          <p:spPr>
            <a:xfrm>
              <a:off x="0" y="-47625"/>
              <a:ext cx="2427929" cy="1971644"/>
            </a:xfrm>
            <a:prstGeom prst="rect">
              <a:avLst/>
            </a:prstGeom>
          </p:spPr>
          <p:txBody>
            <a:bodyPr lIns="50800" tIns="50800" rIns="50800" bIns="50800" rtlCol="0" anchor="ctr"/>
            <a:lstStyle/>
            <a:p>
              <a:pPr algn="ctr">
                <a:lnSpc>
                  <a:spcPts val="2800"/>
                </a:lnSpc>
              </a:pPr>
              <a:endParaRPr/>
            </a:p>
          </p:txBody>
        </p:sp>
      </p:grpSp>
      <p:sp>
        <p:nvSpPr>
          <p:cNvPr id="7" name="AutoShape 7"/>
          <p:cNvSpPr/>
          <p:nvPr/>
        </p:nvSpPr>
        <p:spPr>
          <a:xfrm>
            <a:off x="10477500" y="1595196"/>
            <a:ext cx="6286500" cy="0"/>
          </a:xfrm>
          <a:prstGeom prst="line">
            <a:avLst/>
          </a:prstGeom>
          <a:ln w="47625" cap="flat">
            <a:solidFill>
              <a:srgbClr val="CCCCCC"/>
            </a:solidFill>
            <a:prstDash val="solid"/>
            <a:headEnd type="none" w="sm" len="sm"/>
            <a:tailEnd type="none" w="sm" len="sm"/>
          </a:ln>
        </p:spPr>
      </p:sp>
      <p:grpSp>
        <p:nvGrpSpPr>
          <p:cNvPr id="8" name="Group 8"/>
          <p:cNvGrpSpPr/>
          <p:nvPr/>
        </p:nvGrpSpPr>
        <p:grpSpPr>
          <a:xfrm>
            <a:off x="1524000" y="1143000"/>
            <a:ext cx="5655714" cy="1122362"/>
            <a:chOff x="0" y="0"/>
            <a:chExt cx="2160493" cy="428745"/>
          </a:xfrm>
        </p:grpSpPr>
        <p:sp>
          <p:nvSpPr>
            <p:cNvPr id="9" name="Freeform 9"/>
            <p:cNvSpPr/>
            <p:nvPr/>
          </p:nvSpPr>
          <p:spPr>
            <a:xfrm>
              <a:off x="0" y="0"/>
              <a:ext cx="2160493" cy="428745"/>
            </a:xfrm>
            <a:custGeom>
              <a:avLst/>
              <a:gdLst/>
              <a:ahLst/>
              <a:cxnLst/>
              <a:rect l="l" t="t" r="r" b="b"/>
              <a:pathLst>
                <a:path w="2160493" h="428745">
                  <a:moveTo>
                    <a:pt x="0" y="0"/>
                  </a:moveTo>
                  <a:lnTo>
                    <a:pt x="2160493" y="0"/>
                  </a:lnTo>
                  <a:lnTo>
                    <a:pt x="2160493" y="428745"/>
                  </a:lnTo>
                  <a:lnTo>
                    <a:pt x="0" y="428745"/>
                  </a:lnTo>
                  <a:close/>
                </a:path>
              </a:pathLst>
            </a:custGeom>
            <a:solidFill>
              <a:srgbClr val="F9C784"/>
            </a:solidFill>
          </p:spPr>
        </p:sp>
        <p:sp>
          <p:nvSpPr>
            <p:cNvPr id="10" name="TextBox 10"/>
            <p:cNvSpPr txBox="1"/>
            <p:nvPr/>
          </p:nvSpPr>
          <p:spPr>
            <a:xfrm>
              <a:off x="0" y="-19050"/>
              <a:ext cx="2160493" cy="447795"/>
            </a:xfrm>
            <a:prstGeom prst="rect">
              <a:avLst/>
            </a:prstGeom>
          </p:spPr>
          <p:txBody>
            <a:bodyPr lIns="50800" tIns="50800" rIns="50800" bIns="50800" rtlCol="0" anchor="ctr"/>
            <a:lstStyle/>
            <a:p>
              <a:pPr marL="0" lvl="0" indent="0" algn="ctr">
                <a:lnSpc>
                  <a:spcPts val="3380"/>
                </a:lnSpc>
              </a:pPr>
              <a:r>
                <a:rPr lang="en-US" sz="2600">
                  <a:solidFill>
                    <a:srgbClr val="000001"/>
                  </a:solidFill>
                  <a:latin typeface="Cy Grotesk Key Bold"/>
                </a:rPr>
                <a:t> FEEDSTOCK PREPARATION</a:t>
              </a:r>
            </a:p>
          </p:txBody>
        </p:sp>
      </p:grpSp>
      <p:grpSp>
        <p:nvGrpSpPr>
          <p:cNvPr id="11" name="Group 11"/>
          <p:cNvGrpSpPr/>
          <p:nvPr/>
        </p:nvGrpSpPr>
        <p:grpSpPr>
          <a:xfrm>
            <a:off x="1631967" y="2483487"/>
            <a:ext cx="5439780" cy="1149506"/>
            <a:chOff x="0" y="0"/>
            <a:chExt cx="2078006" cy="439113"/>
          </a:xfrm>
        </p:grpSpPr>
        <p:sp>
          <p:nvSpPr>
            <p:cNvPr id="12" name="Freeform 12"/>
            <p:cNvSpPr/>
            <p:nvPr/>
          </p:nvSpPr>
          <p:spPr>
            <a:xfrm>
              <a:off x="0" y="0"/>
              <a:ext cx="2078006" cy="439113"/>
            </a:xfrm>
            <a:custGeom>
              <a:avLst/>
              <a:gdLst/>
              <a:ahLst/>
              <a:cxnLst/>
              <a:rect l="l" t="t" r="r" b="b"/>
              <a:pathLst>
                <a:path w="2078006" h="439113">
                  <a:moveTo>
                    <a:pt x="0" y="0"/>
                  </a:moveTo>
                  <a:lnTo>
                    <a:pt x="2078006" y="0"/>
                  </a:lnTo>
                  <a:lnTo>
                    <a:pt x="2078006" y="439113"/>
                  </a:lnTo>
                  <a:lnTo>
                    <a:pt x="0" y="439113"/>
                  </a:lnTo>
                  <a:close/>
                </a:path>
              </a:pathLst>
            </a:custGeom>
            <a:solidFill>
              <a:srgbClr val="86BFB3"/>
            </a:solidFill>
          </p:spPr>
        </p:sp>
        <p:sp>
          <p:nvSpPr>
            <p:cNvPr id="13" name="TextBox 13"/>
            <p:cNvSpPr txBox="1"/>
            <p:nvPr/>
          </p:nvSpPr>
          <p:spPr>
            <a:xfrm>
              <a:off x="0" y="-28575"/>
              <a:ext cx="2078006" cy="467688"/>
            </a:xfrm>
            <a:prstGeom prst="rect">
              <a:avLst/>
            </a:prstGeom>
          </p:spPr>
          <p:txBody>
            <a:bodyPr lIns="50800" tIns="50800" rIns="50800" bIns="50800" rtlCol="0" anchor="ctr"/>
            <a:lstStyle/>
            <a:p>
              <a:pPr marL="0" lvl="0" indent="0" algn="ctr">
                <a:lnSpc>
                  <a:spcPts val="3770"/>
                </a:lnSpc>
              </a:pPr>
              <a:r>
                <a:rPr lang="en-US" sz="2900">
                  <a:solidFill>
                    <a:srgbClr val="000001"/>
                  </a:solidFill>
                  <a:latin typeface="Cy Grotesk Key Bold"/>
                </a:rPr>
                <a:t>Feedstock Dilution with Steam</a:t>
              </a:r>
            </a:p>
          </p:txBody>
        </p:sp>
      </p:grpSp>
      <p:sp>
        <p:nvSpPr>
          <p:cNvPr id="14" name="AutoShape 14"/>
          <p:cNvSpPr/>
          <p:nvPr/>
        </p:nvSpPr>
        <p:spPr>
          <a:xfrm>
            <a:off x="10477500" y="1680369"/>
            <a:ext cx="6286292" cy="0"/>
          </a:xfrm>
          <a:prstGeom prst="line">
            <a:avLst/>
          </a:prstGeom>
          <a:ln w="47625" cap="flat">
            <a:solidFill>
              <a:srgbClr val="CCCCCC"/>
            </a:solidFill>
            <a:prstDash val="solid"/>
            <a:headEnd type="none" w="sm" len="sm"/>
            <a:tailEnd type="none" w="sm" len="sm"/>
          </a:ln>
        </p:spPr>
      </p:sp>
      <p:sp>
        <p:nvSpPr>
          <p:cNvPr id="15" name="AutoShape 15"/>
          <p:cNvSpPr/>
          <p:nvPr/>
        </p:nvSpPr>
        <p:spPr>
          <a:xfrm>
            <a:off x="9919346" y="8887440"/>
            <a:ext cx="6286265" cy="0"/>
          </a:xfrm>
          <a:prstGeom prst="line">
            <a:avLst/>
          </a:prstGeom>
          <a:ln w="47625" cap="flat">
            <a:solidFill>
              <a:srgbClr val="CCCCCC"/>
            </a:solidFill>
            <a:prstDash val="solid"/>
            <a:headEnd type="none" w="sm" len="sm"/>
            <a:tailEnd type="none" w="sm" len="sm"/>
          </a:ln>
        </p:spPr>
      </p:sp>
      <p:sp>
        <p:nvSpPr>
          <p:cNvPr id="16" name="Freeform 16"/>
          <p:cNvSpPr/>
          <p:nvPr/>
        </p:nvSpPr>
        <p:spPr>
          <a:xfrm>
            <a:off x="1739934" y="5010467"/>
            <a:ext cx="3948906" cy="4406032"/>
          </a:xfrm>
          <a:custGeom>
            <a:avLst/>
            <a:gdLst/>
            <a:ahLst/>
            <a:cxnLst/>
            <a:rect l="l" t="t" r="r" b="b"/>
            <a:pathLst>
              <a:path w="3948906" h="4406032">
                <a:moveTo>
                  <a:pt x="0" y="0"/>
                </a:moveTo>
                <a:lnTo>
                  <a:pt x="3948907" y="0"/>
                </a:lnTo>
                <a:lnTo>
                  <a:pt x="3948907" y="4406032"/>
                </a:lnTo>
                <a:lnTo>
                  <a:pt x="0" y="44060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17" name="TextBox 17"/>
          <p:cNvSpPr txBox="1"/>
          <p:nvPr/>
        </p:nvSpPr>
        <p:spPr>
          <a:xfrm>
            <a:off x="9035522" y="2732852"/>
            <a:ext cx="8408456" cy="4885530"/>
          </a:xfrm>
          <a:prstGeom prst="rect">
            <a:avLst/>
          </a:prstGeom>
        </p:spPr>
        <p:txBody>
          <a:bodyPr lIns="0" tIns="0" rIns="0" bIns="0" rtlCol="0" anchor="t">
            <a:spAutoFit/>
          </a:bodyPr>
          <a:lstStyle/>
          <a:p>
            <a:pPr marL="579113" lvl="1" indent="-289557">
              <a:lnSpc>
                <a:spcPts val="3487"/>
              </a:lnSpc>
              <a:buFont typeface="Arial"/>
              <a:buChar char="•"/>
            </a:pPr>
            <a:r>
              <a:rPr lang="en-US" sz="2682">
                <a:solidFill>
                  <a:srgbClr val="000001"/>
                </a:solidFill>
                <a:latin typeface="Overpass Ultra-Bold"/>
              </a:rPr>
              <a:t>Benzene Formation:</a:t>
            </a:r>
          </a:p>
          <a:p>
            <a:pPr marL="579113" lvl="1" indent="-289557">
              <a:lnSpc>
                <a:spcPts val="3487"/>
              </a:lnSpc>
              <a:buFont typeface="Arial"/>
              <a:buChar char="•"/>
            </a:pPr>
            <a:r>
              <a:rPr lang="en-US" sz="2682">
                <a:solidFill>
                  <a:srgbClr val="000001"/>
                </a:solidFill>
                <a:latin typeface="Overpass Ultra-Bold"/>
              </a:rPr>
              <a:t>Thermal Cracking of Cyclohexane : </a:t>
            </a:r>
          </a:p>
          <a:p>
            <a:pPr>
              <a:lnSpc>
                <a:spcPts val="3487"/>
              </a:lnSpc>
            </a:pPr>
            <a:r>
              <a:rPr lang="en-US" sz="2682">
                <a:solidFill>
                  <a:srgbClr val="000001"/>
                </a:solidFill>
                <a:latin typeface="Overpass"/>
              </a:rPr>
              <a:t>         2C6H12→C6H6+C6H14</a:t>
            </a:r>
          </a:p>
          <a:p>
            <a:pPr>
              <a:lnSpc>
                <a:spcPts val="3487"/>
              </a:lnSpc>
            </a:pPr>
            <a:endParaRPr lang="en-US" sz="2682">
              <a:solidFill>
                <a:srgbClr val="000001"/>
              </a:solidFill>
              <a:latin typeface="Overpass"/>
            </a:endParaRPr>
          </a:p>
          <a:p>
            <a:pPr marL="579113" lvl="1" indent="-289557">
              <a:lnSpc>
                <a:spcPts val="3487"/>
              </a:lnSpc>
              <a:buFont typeface="Arial"/>
              <a:buChar char="•"/>
            </a:pPr>
            <a:r>
              <a:rPr lang="en-US" sz="2682">
                <a:solidFill>
                  <a:srgbClr val="000001"/>
                </a:solidFill>
                <a:latin typeface="Overpass Ultra-Bold"/>
              </a:rPr>
              <a:t>Toluene Formation:</a:t>
            </a:r>
          </a:p>
          <a:p>
            <a:pPr marL="579113" lvl="1" indent="-289557">
              <a:lnSpc>
                <a:spcPts val="3487"/>
              </a:lnSpc>
              <a:buFont typeface="Arial"/>
              <a:buChar char="•"/>
            </a:pPr>
            <a:r>
              <a:rPr lang="en-US" sz="2682">
                <a:solidFill>
                  <a:srgbClr val="000001"/>
                </a:solidFill>
                <a:latin typeface="Overpass Ultra-Bold"/>
              </a:rPr>
              <a:t>Thermal Cracking of Heptane</a:t>
            </a:r>
            <a:r>
              <a:rPr lang="en-US" sz="2682">
                <a:solidFill>
                  <a:srgbClr val="000001"/>
                </a:solidFill>
                <a:latin typeface="Overpass"/>
              </a:rPr>
              <a:t>:</a:t>
            </a:r>
          </a:p>
          <a:p>
            <a:pPr>
              <a:lnSpc>
                <a:spcPts val="3487"/>
              </a:lnSpc>
            </a:pPr>
            <a:r>
              <a:rPr lang="en-US" sz="2682">
                <a:solidFill>
                  <a:srgbClr val="000001"/>
                </a:solidFill>
                <a:latin typeface="Overpass"/>
              </a:rPr>
              <a:t>          C7H16→C6H5CH3+CH4</a:t>
            </a:r>
          </a:p>
          <a:p>
            <a:pPr>
              <a:lnSpc>
                <a:spcPts val="3487"/>
              </a:lnSpc>
            </a:pPr>
            <a:endParaRPr lang="en-US" sz="2682">
              <a:solidFill>
                <a:srgbClr val="000001"/>
              </a:solidFill>
              <a:latin typeface="Overpass"/>
            </a:endParaRPr>
          </a:p>
          <a:p>
            <a:pPr marL="579113" lvl="1" indent="-289557">
              <a:lnSpc>
                <a:spcPts val="3487"/>
              </a:lnSpc>
              <a:buFont typeface="Arial"/>
              <a:buChar char="•"/>
            </a:pPr>
            <a:r>
              <a:rPr lang="en-US" sz="2682">
                <a:solidFill>
                  <a:srgbClr val="000001"/>
                </a:solidFill>
                <a:latin typeface="Overpass Ultra-Bold"/>
              </a:rPr>
              <a:t>Xylene Formation:</a:t>
            </a:r>
          </a:p>
          <a:p>
            <a:pPr marL="579113" lvl="1" indent="-289557">
              <a:lnSpc>
                <a:spcPts val="3487"/>
              </a:lnSpc>
              <a:buFont typeface="Arial"/>
              <a:buChar char="•"/>
            </a:pPr>
            <a:r>
              <a:rPr lang="en-US" sz="2682">
                <a:solidFill>
                  <a:srgbClr val="000001"/>
                </a:solidFill>
                <a:latin typeface="Overpass Ultra-Bold"/>
              </a:rPr>
              <a:t>Thermal Cracking of Octane:</a:t>
            </a:r>
          </a:p>
          <a:p>
            <a:pPr algn="l">
              <a:lnSpc>
                <a:spcPts val="3487"/>
              </a:lnSpc>
            </a:pPr>
            <a:r>
              <a:rPr lang="en-US" sz="2682">
                <a:solidFill>
                  <a:srgbClr val="000001"/>
                </a:solidFill>
                <a:latin typeface="Overpass"/>
              </a:rPr>
              <a:t>          C8H18→C6H4(CH3)2+C2H4</a:t>
            </a:r>
          </a:p>
        </p:txBody>
      </p:sp>
      <p:grpSp>
        <p:nvGrpSpPr>
          <p:cNvPr id="18" name="Group 18"/>
          <p:cNvGrpSpPr/>
          <p:nvPr/>
        </p:nvGrpSpPr>
        <p:grpSpPr>
          <a:xfrm rot="-5400000">
            <a:off x="13144500" y="-4019550"/>
            <a:ext cx="190500" cy="10096500"/>
            <a:chOff x="0" y="0"/>
            <a:chExt cx="34223" cy="1813803"/>
          </a:xfrm>
        </p:grpSpPr>
        <p:sp>
          <p:nvSpPr>
            <p:cNvPr id="19" name="Freeform 19"/>
            <p:cNvSpPr/>
            <p:nvPr/>
          </p:nvSpPr>
          <p:spPr>
            <a:xfrm>
              <a:off x="0" y="0"/>
              <a:ext cx="34223" cy="1813803"/>
            </a:xfrm>
            <a:custGeom>
              <a:avLst/>
              <a:gdLst/>
              <a:ahLst/>
              <a:cxnLst/>
              <a:rect l="l" t="t" r="r" b="b"/>
              <a:pathLst>
                <a:path w="34223" h="1813803">
                  <a:moveTo>
                    <a:pt x="0" y="0"/>
                  </a:moveTo>
                  <a:lnTo>
                    <a:pt x="34223" y="0"/>
                  </a:lnTo>
                  <a:lnTo>
                    <a:pt x="34223" y="1813803"/>
                  </a:lnTo>
                  <a:lnTo>
                    <a:pt x="0" y="1813803"/>
                  </a:lnTo>
                  <a:close/>
                </a:path>
              </a:pathLst>
            </a:custGeom>
            <a:solidFill>
              <a:srgbClr val="000001"/>
            </a:solidFill>
            <a:ln cap="sq">
              <a:noFill/>
              <a:prstDash val="solid"/>
              <a:miter/>
            </a:ln>
          </p:spPr>
        </p:sp>
        <p:sp>
          <p:nvSpPr>
            <p:cNvPr id="20" name="TextBox 20"/>
            <p:cNvSpPr txBox="1"/>
            <p:nvPr/>
          </p:nvSpPr>
          <p:spPr>
            <a:xfrm>
              <a:off x="0" y="9525"/>
              <a:ext cx="34223" cy="1804278"/>
            </a:xfrm>
            <a:prstGeom prst="rect">
              <a:avLst/>
            </a:prstGeom>
          </p:spPr>
          <p:txBody>
            <a:bodyPr lIns="254000" tIns="254000" rIns="254000" bIns="254000" rtlCol="0" anchor="ctr"/>
            <a:lstStyle/>
            <a:p>
              <a:pPr marL="0" lvl="0" indent="0" algn="ctr">
                <a:lnSpc>
                  <a:spcPts val="6324"/>
                </a:lnSpc>
                <a:spcBef>
                  <a:spcPct val="0"/>
                </a:spcBef>
              </a:pPr>
              <a:endParaRPr/>
            </a:p>
          </p:txBody>
        </p:sp>
      </p:grpSp>
      <p:grpSp>
        <p:nvGrpSpPr>
          <p:cNvPr id="21" name="Group 21"/>
          <p:cNvGrpSpPr/>
          <p:nvPr/>
        </p:nvGrpSpPr>
        <p:grpSpPr>
          <a:xfrm>
            <a:off x="11932771" y="9144000"/>
            <a:ext cx="708958" cy="774650"/>
            <a:chOff x="0" y="0"/>
            <a:chExt cx="945278" cy="1032867"/>
          </a:xfrm>
        </p:grpSpPr>
        <p:grpSp>
          <p:nvGrpSpPr>
            <p:cNvPr id="22" name="Group 22"/>
            <p:cNvGrpSpPr/>
            <p:nvPr/>
          </p:nvGrpSpPr>
          <p:grpSpPr>
            <a:xfrm>
              <a:off x="383739" y="0"/>
              <a:ext cx="177800" cy="406400"/>
              <a:chOff x="0" y="0"/>
              <a:chExt cx="35121" cy="80277"/>
            </a:xfrm>
          </p:grpSpPr>
          <p:sp>
            <p:nvSpPr>
              <p:cNvPr id="23" name="Freeform 23"/>
              <p:cNvSpPr/>
              <p:nvPr/>
            </p:nvSpPr>
            <p:spPr>
              <a:xfrm>
                <a:off x="0" y="0"/>
                <a:ext cx="35121" cy="80277"/>
              </a:xfrm>
              <a:custGeom>
                <a:avLst/>
                <a:gdLst/>
                <a:ahLst/>
                <a:cxnLst/>
                <a:rect l="l" t="t" r="r" b="b"/>
                <a:pathLst>
                  <a:path w="35121" h="80277">
                    <a:moveTo>
                      <a:pt x="0" y="0"/>
                    </a:moveTo>
                    <a:lnTo>
                      <a:pt x="35121" y="0"/>
                    </a:lnTo>
                    <a:lnTo>
                      <a:pt x="35121" y="80277"/>
                    </a:lnTo>
                    <a:lnTo>
                      <a:pt x="0" y="80277"/>
                    </a:lnTo>
                    <a:close/>
                  </a:path>
                </a:pathLst>
              </a:custGeom>
              <a:solidFill>
                <a:srgbClr val="000001"/>
              </a:solidFill>
            </p:spPr>
          </p:sp>
          <p:sp>
            <p:nvSpPr>
              <p:cNvPr id="24" name="TextBox 24"/>
              <p:cNvSpPr txBox="1"/>
              <p:nvPr/>
            </p:nvSpPr>
            <p:spPr>
              <a:xfrm>
                <a:off x="0" y="-47625"/>
                <a:ext cx="35121" cy="127902"/>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0" y="205749"/>
              <a:ext cx="945278" cy="827118"/>
              <a:chOff x="0" y="0"/>
              <a:chExt cx="812800" cy="711200"/>
            </a:xfrm>
          </p:grpSpPr>
          <p:sp>
            <p:nvSpPr>
              <p:cNvPr id="26" name="Freeform 26"/>
              <p:cNvSpPr/>
              <p:nvPr/>
            </p:nvSpPr>
            <p:spPr>
              <a:xfrm>
                <a:off x="64457" y="95058"/>
                <a:ext cx="683887" cy="616142"/>
              </a:xfrm>
              <a:custGeom>
                <a:avLst/>
                <a:gdLst/>
                <a:ahLst/>
                <a:cxnLst/>
                <a:rect l="l" t="t" r="r" b="b"/>
                <a:pathLst>
                  <a:path w="683887" h="616142">
                    <a:moveTo>
                      <a:pt x="423212" y="47162"/>
                    </a:moveTo>
                    <a:lnTo>
                      <a:pt x="667074" y="473922"/>
                    </a:lnTo>
                    <a:cubicBezTo>
                      <a:pt x="683886" y="503343"/>
                      <a:pt x="683766" y="539488"/>
                      <a:pt x="666758" y="568796"/>
                    </a:cubicBezTo>
                    <a:cubicBezTo>
                      <a:pt x="649750" y="598104"/>
                      <a:pt x="618426" y="616142"/>
                      <a:pt x="584541" y="616142"/>
                    </a:cubicBezTo>
                    <a:lnTo>
                      <a:pt x="99345" y="616142"/>
                    </a:lnTo>
                    <a:cubicBezTo>
                      <a:pt x="65460" y="616142"/>
                      <a:pt x="34136" y="598104"/>
                      <a:pt x="17128" y="568796"/>
                    </a:cubicBezTo>
                    <a:cubicBezTo>
                      <a:pt x="120" y="539488"/>
                      <a:pt x="0" y="503343"/>
                      <a:pt x="16812" y="473922"/>
                    </a:cubicBezTo>
                    <a:lnTo>
                      <a:pt x="260674" y="47162"/>
                    </a:lnTo>
                    <a:cubicBezTo>
                      <a:pt x="277339" y="17998"/>
                      <a:pt x="308354" y="0"/>
                      <a:pt x="341943" y="0"/>
                    </a:cubicBezTo>
                    <a:cubicBezTo>
                      <a:pt x="375532" y="0"/>
                      <a:pt x="406547" y="17998"/>
                      <a:pt x="423212" y="47162"/>
                    </a:cubicBezTo>
                    <a:close/>
                  </a:path>
                </a:pathLst>
              </a:custGeom>
              <a:solidFill>
                <a:srgbClr val="000000">
                  <a:alpha val="0"/>
                </a:srgbClr>
              </a:solidFill>
              <a:ln w="123825" cap="sq">
                <a:solidFill>
                  <a:srgbClr val="000000"/>
                </a:solidFill>
                <a:prstDash val="solid"/>
                <a:miter/>
              </a:ln>
            </p:spPr>
          </p:sp>
          <p:sp>
            <p:nvSpPr>
              <p:cNvPr id="27" name="TextBox 27"/>
              <p:cNvSpPr txBox="1"/>
              <p:nvPr/>
            </p:nvSpPr>
            <p:spPr>
              <a:xfrm>
                <a:off x="127000" y="282575"/>
                <a:ext cx="558800" cy="377825"/>
              </a:xfrm>
              <a:prstGeom prst="rect">
                <a:avLst/>
              </a:prstGeom>
            </p:spPr>
            <p:txBody>
              <a:bodyPr lIns="50800" tIns="50800" rIns="50800" bIns="50800" rtlCol="0" anchor="ctr"/>
              <a:lstStyle/>
              <a:p>
                <a:pPr algn="ctr">
                  <a:lnSpc>
                    <a:spcPts val="2800"/>
                  </a:lnSpc>
                </a:pPr>
                <a:endParaRPr/>
              </a:p>
            </p:txBody>
          </p:sp>
        </p:grpSp>
      </p:grpSp>
      <p:grpSp>
        <p:nvGrpSpPr>
          <p:cNvPr id="28" name="Group 28"/>
          <p:cNvGrpSpPr/>
          <p:nvPr/>
        </p:nvGrpSpPr>
        <p:grpSpPr>
          <a:xfrm>
            <a:off x="1524000" y="3795475"/>
            <a:ext cx="5655714" cy="1080416"/>
            <a:chOff x="0" y="0"/>
            <a:chExt cx="2160493" cy="412721"/>
          </a:xfrm>
        </p:grpSpPr>
        <p:sp>
          <p:nvSpPr>
            <p:cNvPr id="29" name="Freeform 29"/>
            <p:cNvSpPr/>
            <p:nvPr/>
          </p:nvSpPr>
          <p:spPr>
            <a:xfrm>
              <a:off x="0" y="0"/>
              <a:ext cx="2160493" cy="412721"/>
            </a:xfrm>
            <a:custGeom>
              <a:avLst/>
              <a:gdLst/>
              <a:ahLst/>
              <a:cxnLst/>
              <a:rect l="l" t="t" r="r" b="b"/>
              <a:pathLst>
                <a:path w="2160493" h="412721">
                  <a:moveTo>
                    <a:pt x="0" y="0"/>
                  </a:moveTo>
                  <a:lnTo>
                    <a:pt x="2160493" y="0"/>
                  </a:lnTo>
                  <a:lnTo>
                    <a:pt x="2160493" y="412721"/>
                  </a:lnTo>
                  <a:lnTo>
                    <a:pt x="0" y="412721"/>
                  </a:lnTo>
                  <a:close/>
                </a:path>
              </a:pathLst>
            </a:custGeom>
            <a:solidFill>
              <a:srgbClr val="F9C784"/>
            </a:solidFill>
          </p:spPr>
        </p:sp>
        <p:sp>
          <p:nvSpPr>
            <p:cNvPr id="30" name="TextBox 30"/>
            <p:cNvSpPr txBox="1"/>
            <p:nvPr/>
          </p:nvSpPr>
          <p:spPr>
            <a:xfrm>
              <a:off x="0" y="-38100"/>
              <a:ext cx="2160493" cy="450821"/>
            </a:xfrm>
            <a:prstGeom prst="rect">
              <a:avLst/>
            </a:prstGeom>
          </p:spPr>
          <p:txBody>
            <a:bodyPr lIns="50800" tIns="50800" rIns="50800" bIns="50800" rtlCol="0" anchor="ctr"/>
            <a:lstStyle/>
            <a:p>
              <a:pPr marL="0" lvl="0" indent="0" algn="ctr">
                <a:lnSpc>
                  <a:spcPts val="3510"/>
                </a:lnSpc>
              </a:pPr>
              <a:r>
                <a:rPr lang="en-US" sz="2700">
                  <a:solidFill>
                    <a:srgbClr val="000001"/>
                  </a:solidFill>
                  <a:latin typeface="Cy Grotesk Key Ultra-Bold"/>
                </a:rPr>
                <a:t>HEATING IN FURNACE</a:t>
              </a:r>
            </a:p>
          </p:txBody>
        </p:sp>
      </p:grpSp>
      <p:grpSp>
        <p:nvGrpSpPr>
          <p:cNvPr id="31" name="Group 31"/>
          <p:cNvGrpSpPr/>
          <p:nvPr/>
        </p:nvGrpSpPr>
        <p:grpSpPr>
          <a:xfrm>
            <a:off x="1631967" y="5143500"/>
            <a:ext cx="5439780" cy="1067119"/>
            <a:chOff x="0" y="0"/>
            <a:chExt cx="2078006" cy="407641"/>
          </a:xfrm>
        </p:grpSpPr>
        <p:sp>
          <p:nvSpPr>
            <p:cNvPr id="32" name="Freeform 32"/>
            <p:cNvSpPr/>
            <p:nvPr/>
          </p:nvSpPr>
          <p:spPr>
            <a:xfrm>
              <a:off x="0" y="0"/>
              <a:ext cx="2078006" cy="407641"/>
            </a:xfrm>
            <a:custGeom>
              <a:avLst/>
              <a:gdLst/>
              <a:ahLst/>
              <a:cxnLst/>
              <a:rect l="l" t="t" r="r" b="b"/>
              <a:pathLst>
                <a:path w="2078006" h="407641">
                  <a:moveTo>
                    <a:pt x="0" y="0"/>
                  </a:moveTo>
                  <a:lnTo>
                    <a:pt x="2078006" y="0"/>
                  </a:lnTo>
                  <a:lnTo>
                    <a:pt x="2078006" y="407641"/>
                  </a:lnTo>
                  <a:lnTo>
                    <a:pt x="0" y="407641"/>
                  </a:lnTo>
                  <a:close/>
                </a:path>
              </a:pathLst>
            </a:custGeom>
            <a:solidFill>
              <a:srgbClr val="86BFB3"/>
            </a:solidFill>
          </p:spPr>
        </p:sp>
        <p:sp>
          <p:nvSpPr>
            <p:cNvPr id="33" name="TextBox 33"/>
            <p:cNvSpPr txBox="1"/>
            <p:nvPr/>
          </p:nvSpPr>
          <p:spPr>
            <a:xfrm>
              <a:off x="0" y="-47625"/>
              <a:ext cx="2078006" cy="455266"/>
            </a:xfrm>
            <a:prstGeom prst="rect">
              <a:avLst/>
            </a:prstGeom>
          </p:spPr>
          <p:txBody>
            <a:bodyPr lIns="50800" tIns="50800" rIns="50800" bIns="50800" rtlCol="0" anchor="ctr"/>
            <a:lstStyle/>
            <a:p>
              <a:pPr algn="ctr">
                <a:lnSpc>
                  <a:spcPts val="3900"/>
                </a:lnSpc>
              </a:pPr>
              <a:r>
                <a:rPr lang="en-US" sz="3000">
                  <a:solidFill>
                    <a:srgbClr val="000001"/>
                  </a:solidFill>
                  <a:latin typeface="Cy Grotesk Key Bold"/>
                </a:rPr>
                <a:t>Cracking Reactions</a:t>
              </a:r>
            </a:p>
            <a:p>
              <a:pPr marL="0" lvl="0" indent="0" algn="ctr">
                <a:lnSpc>
                  <a:spcPts val="1040"/>
                </a:lnSpc>
              </a:pPr>
              <a:endParaRPr lang="en-US" sz="3000">
                <a:solidFill>
                  <a:srgbClr val="000001"/>
                </a:solidFill>
                <a:latin typeface="Cy Grotesk Key Bold"/>
              </a:endParaRPr>
            </a:p>
          </p:txBody>
        </p:sp>
      </p:grpSp>
      <p:grpSp>
        <p:nvGrpSpPr>
          <p:cNvPr id="34" name="Group 34"/>
          <p:cNvGrpSpPr/>
          <p:nvPr/>
        </p:nvGrpSpPr>
        <p:grpSpPr>
          <a:xfrm>
            <a:off x="1524000" y="6477319"/>
            <a:ext cx="5655714" cy="1041759"/>
            <a:chOff x="0" y="0"/>
            <a:chExt cx="2160493" cy="397954"/>
          </a:xfrm>
        </p:grpSpPr>
        <p:sp>
          <p:nvSpPr>
            <p:cNvPr id="35" name="Freeform 35"/>
            <p:cNvSpPr/>
            <p:nvPr/>
          </p:nvSpPr>
          <p:spPr>
            <a:xfrm>
              <a:off x="0" y="0"/>
              <a:ext cx="2160493" cy="397954"/>
            </a:xfrm>
            <a:custGeom>
              <a:avLst/>
              <a:gdLst/>
              <a:ahLst/>
              <a:cxnLst/>
              <a:rect l="l" t="t" r="r" b="b"/>
              <a:pathLst>
                <a:path w="2160493" h="397954">
                  <a:moveTo>
                    <a:pt x="0" y="0"/>
                  </a:moveTo>
                  <a:lnTo>
                    <a:pt x="2160493" y="0"/>
                  </a:lnTo>
                  <a:lnTo>
                    <a:pt x="2160493" y="397954"/>
                  </a:lnTo>
                  <a:lnTo>
                    <a:pt x="0" y="397954"/>
                  </a:lnTo>
                  <a:close/>
                </a:path>
              </a:pathLst>
            </a:custGeom>
            <a:solidFill>
              <a:srgbClr val="F9C784"/>
            </a:solidFill>
          </p:spPr>
        </p:sp>
        <p:sp>
          <p:nvSpPr>
            <p:cNvPr id="36" name="TextBox 36"/>
            <p:cNvSpPr txBox="1"/>
            <p:nvPr/>
          </p:nvSpPr>
          <p:spPr>
            <a:xfrm>
              <a:off x="0" y="-19050"/>
              <a:ext cx="2160493" cy="417004"/>
            </a:xfrm>
            <a:prstGeom prst="rect">
              <a:avLst/>
            </a:prstGeom>
          </p:spPr>
          <p:txBody>
            <a:bodyPr lIns="50800" tIns="50800" rIns="50800" bIns="50800" rtlCol="0" anchor="ctr"/>
            <a:lstStyle/>
            <a:p>
              <a:pPr marL="0" lvl="0" indent="0" algn="ctr">
                <a:lnSpc>
                  <a:spcPts val="3380"/>
                </a:lnSpc>
              </a:pPr>
              <a:r>
                <a:rPr lang="en-US" sz="2600">
                  <a:solidFill>
                    <a:srgbClr val="000001"/>
                  </a:solidFill>
                  <a:latin typeface="Cy Grotesk Key Bold"/>
                </a:rPr>
                <a:t> QUENCHING AND PRODUCT SEPARATION</a:t>
              </a:r>
            </a:p>
          </p:txBody>
        </p:sp>
      </p:grpSp>
      <p:grpSp>
        <p:nvGrpSpPr>
          <p:cNvPr id="37" name="Group 37"/>
          <p:cNvGrpSpPr/>
          <p:nvPr/>
        </p:nvGrpSpPr>
        <p:grpSpPr>
          <a:xfrm>
            <a:off x="1631967" y="7805387"/>
            <a:ext cx="5439780" cy="1243547"/>
            <a:chOff x="0" y="0"/>
            <a:chExt cx="2078006" cy="475037"/>
          </a:xfrm>
        </p:grpSpPr>
        <p:sp>
          <p:nvSpPr>
            <p:cNvPr id="38" name="Freeform 38"/>
            <p:cNvSpPr/>
            <p:nvPr/>
          </p:nvSpPr>
          <p:spPr>
            <a:xfrm>
              <a:off x="0" y="0"/>
              <a:ext cx="2078006" cy="475037"/>
            </a:xfrm>
            <a:custGeom>
              <a:avLst/>
              <a:gdLst/>
              <a:ahLst/>
              <a:cxnLst/>
              <a:rect l="l" t="t" r="r" b="b"/>
              <a:pathLst>
                <a:path w="2078006" h="475037">
                  <a:moveTo>
                    <a:pt x="0" y="0"/>
                  </a:moveTo>
                  <a:lnTo>
                    <a:pt x="2078006" y="0"/>
                  </a:lnTo>
                  <a:lnTo>
                    <a:pt x="2078006" y="475037"/>
                  </a:lnTo>
                  <a:lnTo>
                    <a:pt x="0" y="475037"/>
                  </a:lnTo>
                  <a:close/>
                </a:path>
              </a:pathLst>
            </a:custGeom>
            <a:solidFill>
              <a:srgbClr val="86BFB3"/>
            </a:solidFill>
          </p:spPr>
        </p:sp>
        <p:sp>
          <p:nvSpPr>
            <p:cNvPr id="39" name="TextBox 39"/>
            <p:cNvSpPr txBox="1"/>
            <p:nvPr/>
          </p:nvSpPr>
          <p:spPr>
            <a:xfrm>
              <a:off x="0" y="-28575"/>
              <a:ext cx="2078006" cy="503612"/>
            </a:xfrm>
            <a:prstGeom prst="rect">
              <a:avLst/>
            </a:prstGeom>
          </p:spPr>
          <p:txBody>
            <a:bodyPr lIns="50800" tIns="50800" rIns="50800" bIns="50800" rtlCol="0" anchor="ctr"/>
            <a:lstStyle/>
            <a:p>
              <a:pPr algn="ctr">
                <a:lnSpc>
                  <a:spcPts val="4160"/>
                </a:lnSpc>
              </a:pPr>
              <a:r>
                <a:rPr lang="en-US" sz="3200">
                  <a:solidFill>
                    <a:srgbClr val="000001"/>
                  </a:solidFill>
                  <a:latin typeface="Cy Grotesk Key Bold"/>
                </a:rPr>
                <a:t>Product Recovery</a:t>
              </a:r>
            </a:p>
            <a:p>
              <a:pPr marL="0" lvl="0" indent="0" algn="ctr">
                <a:lnSpc>
                  <a:spcPts val="1690"/>
                </a:lnSpc>
              </a:pPr>
              <a:endParaRPr lang="en-US" sz="3200">
                <a:solidFill>
                  <a:srgbClr val="000001"/>
                </a:solidFill>
                <a:latin typeface="Cy Grotesk Key Bold"/>
              </a:endParaRPr>
            </a:p>
          </p:txBody>
        </p:sp>
      </p:grpSp>
      <p:sp>
        <p:nvSpPr>
          <p:cNvPr id="40" name="Freeform 40"/>
          <p:cNvSpPr/>
          <p:nvPr/>
        </p:nvSpPr>
        <p:spPr>
          <a:xfrm>
            <a:off x="14128750" y="1060860"/>
            <a:ext cx="5653922" cy="2878302"/>
          </a:xfrm>
          <a:custGeom>
            <a:avLst/>
            <a:gdLst/>
            <a:ahLst/>
            <a:cxnLst/>
            <a:rect l="l" t="t" r="r" b="b"/>
            <a:pathLst>
              <a:path w="5653922" h="2878302">
                <a:moveTo>
                  <a:pt x="0" y="0"/>
                </a:moveTo>
                <a:lnTo>
                  <a:pt x="5653922" y="0"/>
                </a:lnTo>
                <a:lnTo>
                  <a:pt x="5653922" y="2878302"/>
                </a:lnTo>
                <a:lnTo>
                  <a:pt x="0" y="287830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41" name="Freeform 41"/>
          <p:cNvSpPr/>
          <p:nvPr/>
        </p:nvSpPr>
        <p:spPr>
          <a:xfrm>
            <a:off x="14545028" y="6210619"/>
            <a:ext cx="4437529" cy="4114800"/>
          </a:xfrm>
          <a:custGeom>
            <a:avLst/>
            <a:gdLst/>
            <a:ahLst/>
            <a:cxnLst/>
            <a:rect l="l" t="t" r="r" b="b"/>
            <a:pathLst>
              <a:path w="4437529" h="4114800">
                <a:moveTo>
                  <a:pt x="0" y="0"/>
                </a:moveTo>
                <a:lnTo>
                  <a:pt x="4437529" y="0"/>
                </a:lnTo>
                <a:lnTo>
                  <a:pt x="4437529"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42" name="Freeform 42"/>
          <p:cNvSpPr/>
          <p:nvPr/>
        </p:nvSpPr>
        <p:spPr>
          <a:xfrm>
            <a:off x="1524000" y="1781271"/>
            <a:ext cx="323902" cy="968184"/>
          </a:xfrm>
          <a:custGeom>
            <a:avLst/>
            <a:gdLst/>
            <a:ahLst/>
            <a:cxnLst/>
            <a:rect l="l" t="t" r="r" b="b"/>
            <a:pathLst>
              <a:path w="323902" h="968184">
                <a:moveTo>
                  <a:pt x="0" y="0"/>
                </a:moveTo>
                <a:lnTo>
                  <a:pt x="323902" y="0"/>
                </a:lnTo>
                <a:lnTo>
                  <a:pt x="323902" y="968183"/>
                </a:lnTo>
                <a:lnTo>
                  <a:pt x="0" y="96818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43" name="TextBox 43"/>
          <p:cNvSpPr txBox="1"/>
          <p:nvPr/>
        </p:nvSpPr>
        <p:spPr>
          <a:xfrm>
            <a:off x="1028700" y="98425"/>
            <a:ext cx="6151014" cy="1044575"/>
          </a:xfrm>
          <a:prstGeom prst="rect">
            <a:avLst/>
          </a:prstGeom>
        </p:spPr>
        <p:txBody>
          <a:bodyPr lIns="0" tIns="0" rIns="0" bIns="0" rtlCol="0" anchor="t">
            <a:spAutoFit/>
          </a:bodyPr>
          <a:lstStyle/>
          <a:p>
            <a:pPr marL="0" lvl="0" indent="0" algn="l">
              <a:lnSpc>
                <a:spcPts val="8049"/>
              </a:lnSpc>
              <a:spcBef>
                <a:spcPct val="0"/>
              </a:spcBef>
            </a:pPr>
            <a:r>
              <a:rPr lang="en-US" sz="6999">
                <a:solidFill>
                  <a:srgbClr val="000001"/>
                </a:solidFill>
                <a:latin typeface="Cy Grotesk Key Bold"/>
              </a:rPr>
              <a:t>FLOWCHART</a:t>
            </a:r>
          </a:p>
        </p:txBody>
      </p:sp>
      <p:sp>
        <p:nvSpPr>
          <p:cNvPr id="44" name="Freeform 44"/>
          <p:cNvSpPr/>
          <p:nvPr/>
        </p:nvSpPr>
        <p:spPr>
          <a:xfrm>
            <a:off x="1524000" y="3367499"/>
            <a:ext cx="323902" cy="968184"/>
          </a:xfrm>
          <a:custGeom>
            <a:avLst/>
            <a:gdLst/>
            <a:ahLst/>
            <a:cxnLst/>
            <a:rect l="l" t="t" r="r" b="b"/>
            <a:pathLst>
              <a:path w="323902" h="968184">
                <a:moveTo>
                  <a:pt x="0" y="0"/>
                </a:moveTo>
                <a:lnTo>
                  <a:pt x="323902" y="0"/>
                </a:lnTo>
                <a:lnTo>
                  <a:pt x="323902" y="968184"/>
                </a:lnTo>
                <a:lnTo>
                  <a:pt x="0" y="96818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45" name="Freeform 45"/>
          <p:cNvSpPr/>
          <p:nvPr/>
        </p:nvSpPr>
        <p:spPr>
          <a:xfrm>
            <a:off x="1524000" y="4554758"/>
            <a:ext cx="323902" cy="968184"/>
          </a:xfrm>
          <a:custGeom>
            <a:avLst/>
            <a:gdLst/>
            <a:ahLst/>
            <a:cxnLst/>
            <a:rect l="l" t="t" r="r" b="b"/>
            <a:pathLst>
              <a:path w="323902" h="968184">
                <a:moveTo>
                  <a:pt x="0" y="0"/>
                </a:moveTo>
                <a:lnTo>
                  <a:pt x="323902" y="0"/>
                </a:lnTo>
                <a:lnTo>
                  <a:pt x="323902" y="968183"/>
                </a:lnTo>
                <a:lnTo>
                  <a:pt x="0" y="96818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46" name="Freeform 46"/>
          <p:cNvSpPr/>
          <p:nvPr/>
        </p:nvSpPr>
        <p:spPr>
          <a:xfrm>
            <a:off x="1631967" y="5921911"/>
            <a:ext cx="323902" cy="968184"/>
          </a:xfrm>
          <a:custGeom>
            <a:avLst/>
            <a:gdLst/>
            <a:ahLst/>
            <a:cxnLst/>
            <a:rect l="l" t="t" r="r" b="b"/>
            <a:pathLst>
              <a:path w="323902" h="968184">
                <a:moveTo>
                  <a:pt x="0" y="0"/>
                </a:moveTo>
                <a:lnTo>
                  <a:pt x="323902" y="0"/>
                </a:lnTo>
                <a:lnTo>
                  <a:pt x="323902" y="968184"/>
                </a:lnTo>
                <a:lnTo>
                  <a:pt x="0" y="96818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47" name="Freeform 47"/>
          <p:cNvSpPr/>
          <p:nvPr/>
        </p:nvSpPr>
        <p:spPr>
          <a:xfrm>
            <a:off x="1577984" y="7321295"/>
            <a:ext cx="323902" cy="968184"/>
          </a:xfrm>
          <a:custGeom>
            <a:avLst/>
            <a:gdLst/>
            <a:ahLst/>
            <a:cxnLst/>
            <a:rect l="l" t="t" r="r" b="b"/>
            <a:pathLst>
              <a:path w="323902" h="968184">
                <a:moveTo>
                  <a:pt x="0" y="0"/>
                </a:moveTo>
                <a:lnTo>
                  <a:pt x="323901" y="0"/>
                </a:lnTo>
                <a:lnTo>
                  <a:pt x="323901" y="968184"/>
                </a:lnTo>
                <a:lnTo>
                  <a:pt x="0" y="96818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transition spd="med">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grpSp>
        <p:nvGrpSpPr>
          <p:cNvPr id="2" name="Group 2"/>
          <p:cNvGrpSpPr/>
          <p:nvPr/>
        </p:nvGrpSpPr>
        <p:grpSpPr>
          <a:xfrm>
            <a:off x="4638284" y="1837442"/>
            <a:ext cx="13649716" cy="8081208"/>
            <a:chOff x="0" y="0"/>
            <a:chExt cx="3282379" cy="1943307"/>
          </a:xfrm>
        </p:grpSpPr>
        <p:sp>
          <p:nvSpPr>
            <p:cNvPr id="3" name="Freeform 3"/>
            <p:cNvSpPr/>
            <p:nvPr/>
          </p:nvSpPr>
          <p:spPr>
            <a:xfrm>
              <a:off x="0" y="0"/>
              <a:ext cx="3282379" cy="1943307"/>
            </a:xfrm>
            <a:custGeom>
              <a:avLst/>
              <a:gdLst/>
              <a:ahLst/>
              <a:cxnLst/>
              <a:rect l="l" t="t" r="r" b="b"/>
              <a:pathLst>
                <a:path w="3282379" h="1943307">
                  <a:moveTo>
                    <a:pt x="0" y="0"/>
                  </a:moveTo>
                  <a:lnTo>
                    <a:pt x="3282379" y="0"/>
                  </a:lnTo>
                  <a:lnTo>
                    <a:pt x="3282379" y="1943307"/>
                  </a:lnTo>
                  <a:lnTo>
                    <a:pt x="0" y="1943307"/>
                  </a:lnTo>
                  <a:close/>
                </a:path>
              </a:pathLst>
            </a:custGeom>
            <a:solidFill>
              <a:srgbClr val="E7E7E7"/>
            </a:solidFill>
          </p:spPr>
        </p:sp>
        <p:sp>
          <p:nvSpPr>
            <p:cNvPr id="4" name="TextBox 4"/>
            <p:cNvSpPr txBox="1"/>
            <p:nvPr/>
          </p:nvSpPr>
          <p:spPr>
            <a:xfrm>
              <a:off x="0" y="-47625"/>
              <a:ext cx="3282379" cy="1990932"/>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2001500" y="9144000"/>
            <a:ext cx="571500" cy="774650"/>
          </a:xfrm>
          <a:custGeom>
            <a:avLst/>
            <a:gdLst/>
            <a:ahLst/>
            <a:cxnLst/>
            <a:rect l="l" t="t" r="r" b="b"/>
            <a:pathLst>
              <a:path w="571500" h="774650">
                <a:moveTo>
                  <a:pt x="0" y="0"/>
                </a:moveTo>
                <a:lnTo>
                  <a:pt x="571500" y="0"/>
                </a:lnTo>
                <a:lnTo>
                  <a:pt x="571500" y="774650"/>
                </a:lnTo>
                <a:lnTo>
                  <a:pt x="0" y="774650"/>
                </a:lnTo>
                <a:lnTo>
                  <a:pt x="0" y="0"/>
                </a:lnTo>
                <a:close/>
              </a:path>
            </a:pathLst>
          </a:custGeom>
          <a:blipFill>
            <a:blip r:embed="rId2">
              <a:extLst>
                <a:ext uri="{96DAC541-7B7A-43D3-8B79-37D633B846F1}">
                  <asvg:svgBlip xmlns:asvg="http://schemas.microsoft.com/office/drawing/2016/SVG/main" xmlns="" r:embed="rId3"/>
                </a:ext>
              </a:extLst>
            </a:blip>
            <a:stretch>
              <a:fillRect l="-319005" t="-444876" r="-319557"/>
            </a:stretch>
          </a:blipFill>
        </p:spPr>
      </p:sp>
      <p:grpSp>
        <p:nvGrpSpPr>
          <p:cNvPr id="6" name="Group 6"/>
          <p:cNvGrpSpPr/>
          <p:nvPr/>
        </p:nvGrpSpPr>
        <p:grpSpPr>
          <a:xfrm>
            <a:off x="11230513" y="6052255"/>
            <a:ext cx="2247519" cy="2381250"/>
            <a:chOff x="0" y="0"/>
            <a:chExt cx="2996692" cy="3175000"/>
          </a:xfrm>
        </p:grpSpPr>
        <p:sp>
          <p:nvSpPr>
            <p:cNvPr id="7" name="Freeform 7"/>
            <p:cNvSpPr/>
            <p:nvPr/>
          </p:nvSpPr>
          <p:spPr>
            <a:xfrm>
              <a:off x="360027" y="51972"/>
              <a:ext cx="2541364" cy="3123028"/>
            </a:xfrm>
            <a:custGeom>
              <a:avLst/>
              <a:gdLst/>
              <a:ahLst/>
              <a:cxnLst/>
              <a:rect l="l" t="t" r="r" b="b"/>
              <a:pathLst>
                <a:path w="2541364" h="3123028">
                  <a:moveTo>
                    <a:pt x="0" y="0"/>
                  </a:moveTo>
                  <a:lnTo>
                    <a:pt x="2541364" y="0"/>
                  </a:lnTo>
                  <a:lnTo>
                    <a:pt x="2541364" y="3123028"/>
                  </a:lnTo>
                  <a:lnTo>
                    <a:pt x="0" y="31230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grpSp>
        <p:nvGrpSpPr>
          <p:cNvPr id="8" name="Group 8"/>
          <p:cNvGrpSpPr/>
          <p:nvPr/>
        </p:nvGrpSpPr>
        <p:grpSpPr>
          <a:xfrm>
            <a:off x="7812743" y="6052255"/>
            <a:ext cx="2474796" cy="2381250"/>
            <a:chOff x="0" y="0"/>
            <a:chExt cx="3299728" cy="3175000"/>
          </a:xfrm>
        </p:grpSpPr>
        <p:sp>
          <p:nvSpPr>
            <p:cNvPr id="9" name="Freeform 9"/>
            <p:cNvSpPr/>
            <p:nvPr/>
          </p:nvSpPr>
          <p:spPr>
            <a:xfrm rot="-10800000">
              <a:off x="17434" y="0"/>
              <a:ext cx="2876602" cy="2466751"/>
            </a:xfrm>
            <a:custGeom>
              <a:avLst/>
              <a:gdLst/>
              <a:ahLst/>
              <a:cxnLst/>
              <a:rect l="l" t="t" r="r" b="b"/>
              <a:pathLst>
                <a:path w="2876602" h="2466751">
                  <a:moveTo>
                    <a:pt x="0" y="0"/>
                  </a:moveTo>
                  <a:lnTo>
                    <a:pt x="2876602" y="0"/>
                  </a:lnTo>
                  <a:lnTo>
                    <a:pt x="2876602" y="2466751"/>
                  </a:lnTo>
                  <a:lnTo>
                    <a:pt x="0" y="2466751"/>
                  </a:lnTo>
                  <a:lnTo>
                    <a:pt x="0" y="0"/>
                  </a:lnTo>
                  <a:close/>
                </a:path>
              </a:pathLst>
            </a:custGeom>
            <a:blipFill>
              <a:blip r:embed="rId6">
                <a:extLst>
                  <a:ext uri="{96DAC541-7B7A-43D3-8B79-37D633B846F1}">
                    <asvg:svgBlip xmlns:asvg="http://schemas.microsoft.com/office/drawing/2016/SVG/main" xmlns="" r:embed="rId7"/>
                  </a:ext>
                </a:extLst>
              </a:blip>
              <a:stretch>
                <a:fillRect t="-18774"/>
              </a:stretch>
            </a:blipFill>
          </p:spPr>
        </p:sp>
        <p:sp>
          <p:nvSpPr>
            <p:cNvPr id="10" name="Freeform 10"/>
            <p:cNvSpPr/>
            <p:nvPr/>
          </p:nvSpPr>
          <p:spPr>
            <a:xfrm>
              <a:off x="0" y="484"/>
              <a:ext cx="2808087" cy="2928904"/>
            </a:xfrm>
            <a:custGeom>
              <a:avLst/>
              <a:gdLst/>
              <a:ahLst/>
              <a:cxnLst/>
              <a:rect l="l" t="t" r="r" b="b"/>
              <a:pathLst>
                <a:path w="2808087" h="2928904">
                  <a:moveTo>
                    <a:pt x="0" y="0"/>
                  </a:moveTo>
                  <a:lnTo>
                    <a:pt x="2808087" y="0"/>
                  </a:lnTo>
                  <a:lnTo>
                    <a:pt x="2808087" y="2928904"/>
                  </a:lnTo>
                  <a:lnTo>
                    <a:pt x="0" y="292890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rot="228579">
              <a:off x="1741896" y="1954905"/>
              <a:ext cx="1520614" cy="1170872"/>
            </a:xfrm>
            <a:custGeom>
              <a:avLst/>
              <a:gdLst/>
              <a:ahLst/>
              <a:cxnLst/>
              <a:rect l="l" t="t" r="r" b="b"/>
              <a:pathLst>
                <a:path w="1520614" h="1170872">
                  <a:moveTo>
                    <a:pt x="0" y="0"/>
                  </a:moveTo>
                  <a:lnTo>
                    <a:pt x="1520614" y="0"/>
                  </a:lnTo>
                  <a:lnTo>
                    <a:pt x="1520614" y="1170872"/>
                  </a:lnTo>
                  <a:lnTo>
                    <a:pt x="0" y="117087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grpSp>
        <p:nvGrpSpPr>
          <p:cNvPr id="12" name="Group 12"/>
          <p:cNvGrpSpPr/>
          <p:nvPr/>
        </p:nvGrpSpPr>
        <p:grpSpPr>
          <a:xfrm>
            <a:off x="14423250" y="6052255"/>
            <a:ext cx="2340750" cy="2381250"/>
            <a:chOff x="0" y="0"/>
            <a:chExt cx="3121000" cy="3175000"/>
          </a:xfrm>
        </p:grpSpPr>
        <p:sp>
          <p:nvSpPr>
            <p:cNvPr id="13" name="Freeform 13"/>
            <p:cNvSpPr/>
            <p:nvPr/>
          </p:nvSpPr>
          <p:spPr>
            <a:xfrm rot="10684343">
              <a:off x="50865" y="49909"/>
              <a:ext cx="3019270" cy="3075182"/>
            </a:xfrm>
            <a:custGeom>
              <a:avLst/>
              <a:gdLst/>
              <a:ahLst/>
              <a:cxnLst/>
              <a:rect l="l" t="t" r="r" b="b"/>
              <a:pathLst>
                <a:path w="3019270" h="3075182">
                  <a:moveTo>
                    <a:pt x="0" y="0"/>
                  </a:moveTo>
                  <a:lnTo>
                    <a:pt x="3019270" y="0"/>
                  </a:lnTo>
                  <a:lnTo>
                    <a:pt x="3019270" y="3075182"/>
                  </a:lnTo>
                  <a:lnTo>
                    <a:pt x="0" y="307518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a:off x="380825" y="287105"/>
              <a:ext cx="2465786" cy="2545327"/>
            </a:xfrm>
            <a:custGeom>
              <a:avLst/>
              <a:gdLst/>
              <a:ahLst/>
              <a:cxnLst/>
              <a:rect l="l" t="t" r="r" b="b"/>
              <a:pathLst>
                <a:path w="2465786" h="2545327">
                  <a:moveTo>
                    <a:pt x="0" y="0"/>
                  </a:moveTo>
                  <a:lnTo>
                    <a:pt x="2465786" y="0"/>
                  </a:lnTo>
                  <a:lnTo>
                    <a:pt x="2465786" y="2545327"/>
                  </a:lnTo>
                  <a:lnTo>
                    <a:pt x="0" y="2545327"/>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sp>
        <p:nvSpPr>
          <p:cNvPr id="15" name="Freeform 15"/>
          <p:cNvSpPr/>
          <p:nvPr/>
        </p:nvSpPr>
        <p:spPr>
          <a:xfrm>
            <a:off x="7812743" y="4198759"/>
            <a:ext cx="1569663" cy="1047750"/>
          </a:xfrm>
          <a:custGeom>
            <a:avLst/>
            <a:gdLst/>
            <a:ahLst/>
            <a:cxnLst/>
            <a:rect l="l" t="t" r="r" b="b"/>
            <a:pathLst>
              <a:path w="1569663" h="1047750">
                <a:moveTo>
                  <a:pt x="0" y="0"/>
                </a:moveTo>
                <a:lnTo>
                  <a:pt x="1569663" y="0"/>
                </a:lnTo>
                <a:lnTo>
                  <a:pt x="1569663" y="1047750"/>
                </a:lnTo>
                <a:lnTo>
                  <a:pt x="0" y="104775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sp>
      <p:sp>
        <p:nvSpPr>
          <p:cNvPr id="16" name="Freeform 16"/>
          <p:cNvSpPr/>
          <p:nvPr/>
        </p:nvSpPr>
        <p:spPr>
          <a:xfrm>
            <a:off x="9443038" y="1837442"/>
            <a:ext cx="1309126" cy="1428750"/>
          </a:xfrm>
          <a:custGeom>
            <a:avLst/>
            <a:gdLst/>
            <a:ahLst/>
            <a:cxnLst/>
            <a:rect l="l" t="t" r="r" b="b"/>
            <a:pathLst>
              <a:path w="1309126" h="1428750">
                <a:moveTo>
                  <a:pt x="0" y="0"/>
                </a:moveTo>
                <a:lnTo>
                  <a:pt x="1309126" y="0"/>
                </a:lnTo>
                <a:lnTo>
                  <a:pt x="1309126" y="1428750"/>
                </a:lnTo>
                <a:lnTo>
                  <a:pt x="0" y="142875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7" name="Freeform 17"/>
          <p:cNvSpPr/>
          <p:nvPr/>
        </p:nvSpPr>
        <p:spPr>
          <a:xfrm>
            <a:off x="13905597" y="1837442"/>
            <a:ext cx="1001554" cy="1143000"/>
          </a:xfrm>
          <a:custGeom>
            <a:avLst/>
            <a:gdLst/>
            <a:ahLst/>
            <a:cxnLst/>
            <a:rect l="l" t="t" r="r" b="b"/>
            <a:pathLst>
              <a:path w="1001554" h="1143000">
                <a:moveTo>
                  <a:pt x="0" y="0"/>
                </a:moveTo>
                <a:lnTo>
                  <a:pt x="1001553" y="0"/>
                </a:lnTo>
                <a:lnTo>
                  <a:pt x="1001553" y="1143000"/>
                </a:lnTo>
                <a:lnTo>
                  <a:pt x="0" y="1143000"/>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grpSp>
        <p:nvGrpSpPr>
          <p:cNvPr id="18" name="Group 18"/>
          <p:cNvGrpSpPr/>
          <p:nvPr/>
        </p:nvGrpSpPr>
        <p:grpSpPr>
          <a:xfrm>
            <a:off x="9965804" y="4551829"/>
            <a:ext cx="1023391" cy="1428750"/>
            <a:chOff x="0" y="0"/>
            <a:chExt cx="1364522" cy="1905000"/>
          </a:xfrm>
        </p:grpSpPr>
        <p:sp>
          <p:nvSpPr>
            <p:cNvPr id="19" name="Freeform 19"/>
            <p:cNvSpPr/>
            <p:nvPr/>
          </p:nvSpPr>
          <p:spPr>
            <a:xfrm>
              <a:off x="74294" y="0"/>
              <a:ext cx="1290228" cy="1730794"/>
            </a:xfrm>
            <a:custGeom>
              <a:avLst/>
              <a:gdLst/>
              <a:ahLst/>
              <a:cxnLst/>
              <a:rect l="l" t="t" r="r" b="b"/>
              <a:pathLst>
                <a:path w="1290228" h="1730794">
                  <a:moveTo>
                    <a:pt x="0" y="0"/>
                  </a:moveTo>
                  <a:lnTo>
                    <a:pt x="1290228" y="0"/>
                  </a:lnTo>
                  <a:lnTo>
                    <a:pt x="1290228" y="1730794"/>
                  </a:lnTo>
                  <a:lnTo>
                    <a:pt x="0" y="1730794"/>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20" name="Freeform 20"/>
            <p:cNvSpPr/>
            <p:nvPr/>
          </p:nvSpPr>
          <p:spPr>
            <a:xfrm>
              <a:off x="0" y="1556587"/>
              <a:ext cx="879023" cy="348413"/>
            </a:xfrm>
            <a:custGeom>
              <a:avLst/>
              <a:gdLst/>
              <a:ahLst/>
              <a:cxnLst/>
              <a:rect l="l" t="t" r="r" b="b"/>
              <a:pathLst>
                <a:path w="879023" h="348413">
                  <a:moveTo>
                    <a:pt x="0" y="0"/>
                  </a:moveTo>
                  <a:lnTo>
                    <a:pt x="879023" y="0"/>
                  </a:lnTo>
                  <a:lnTo>
                    <a:pt x="879023" y="348413"/>
                  </a:lnTo>
                  <a:lnTo>
                    <a:pt x="0" y="34841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grpSp>
      <p:sp>
        <p:nvSpPr>
          <p:cNvPr id="21" name="Freeform 21"/>
          <p:cNvSpPr/>
          <p:nvPr/>
        </p:nvSpPr>
        <p:spPr>
          <a:xfrm>
            <a:off x="11252922" y="3579634"/>
            <a:ext cx="1624156" cy="1143000"/>
          </a:xfrm>
          <a:custGeom>
            <a:avLst/>
            <a:gdLst/>
            <a:ahLst/>
            <a:cxnLst/>
            <a:rect l="l" t="t" r="r" b="b"/>
            <a:pathLst>
              <a:path w="1624156" h="1143000">
                <a:moveTo>
                  <a:pt x="0" y="0"/>
                </a:moveTo>
                <a:lnTo>
                  <a:pt x="1624156" y="0"/>
                </a:lnTo>
                <a:lnTo>
                  <a:pt x="1624156" y="1143000"/>
                </a:lnTo>
                <a:lnTo>
                  <a:pt x="0" y="1143000"/>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a:ln cap="sq">
            <a:noFill/>
            <a:prstDash val="solid"/>
            <a:miter/>
          </a:ln>
        </p:spPr>
      </p:sp>
      <p:sp>
        <p:nvSpPr>
          <p:cNvPr id="22" name="Freeform 22"/>
          <p:cNvSpPr/>
          <p:nvPr/>
        </p:nvSpPr>
        <p:spPr>
          <a:xfrm>
            <a:off x="7812743" y="1837442"/>
            <a:ext cx="883227" cy="1428750"/>
          </a:xfrm>
          <a:custGeom>
            <a:avLst/>
            <a:gdLst/>
            <a:ahLst/>
            <a:cxnLst/>
            <a:rect l="l" t="t" r="r" b="b"/>
            <a:pathLst>
              <a:path w="883227" h="1428750">
                <a:moveTo>
                  <a:pt x="0" y="0"/>
                </a:moveTo>
                <a:lnTo>
                  <a:pt x="883227" y="0"/>
                </a:lnTo>
                <a:lnTo>
                  <a:pt x="883227" y="1428750"/>
                </a:lnTo>
                <a:lnTo>
                  <a:pt x="0" y="1428750"/>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23" name="Freeform 23"/>
          <p:cNvSpPr/>
          <p:nvPr/>
        </p:nvSpPr>
        <p:spPr>
          <a:xfrm>
            <a:off x="11499232" y="1837442"/>
            <a:ext cx="1659296" cy="1238250"/>
          </a:xfrm>
          <a:custGeom>
            <a:avLst/>
            <a:gdLst/>
            <a:ahLst/>
            <a:cxnLst/>
            <a:rect l="l" t="t" r="r" b="b"/>
            <a:pathLst>
              <a:path w="1659296" h="1238250">
                <a:moveTo>
                  <a:pt x="0" y="0"/>
                </a:moveTo>
                <a:lnTo>
                  <a:pt x="1659297" y="0"/>
                </a:lnTo>
                <a:lnTo>
                  <a:pt x="1659297" y="1238250"/>
                </a:lnTo>
                <a:lnTo>
                  <a:pt x="0" y="1238250"/>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24" name="Freeform 24"/>
          <p:cNvSpPr/>
          <p:nvPr/>
        </p:nvSpPr>
        <p:spPr>
          <a:xfrm>
            <a:off x="15007617" y="4198759"/>
            <a:ext cx="1756383" cy="1238250"/>
          </a:xfrm>
          <a:custGeom>
            <a:avLst/>
            <a:gdLst/>
            <a:ahLst/>
            <a:cxnLst/>
            <a:rect l="l" t="t" r="r" b="b"/>
            <a:pathLst>
              <a:path w="1756383" h="1238250">
                <a:moveTo>
                  <a:pt x="0" y="0"/>
                </a:moveTo>
                <a:lnTo>
                  <a:pt x="1756383" y="0"/>
                </a:lnTo>
                <a:lnTo>
                  <a:pt x="1756383" y="1238250"/>
                </a:lnTo>
                <a:lnTo>
                  <a:pt x="0" y="1238250"/>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a:ln cap="sq">
            <a:noFill/>
            <a:prstDash val="solid"/>
            <a:miter/>
          </a:ln>
        </p:spPr>
      </p:sp>
      <p:sp>
        <p:nvSpPr>
          <p:cNvPr id="25" name="Freeform 25"/>
          <p:cNvSpPr/>
          <p:nvPr/>
        </p:nvSpPr>
        <p:spPr>
          <a:xfrm rot="5400000">
            <a:off x="12422684" y="4524375"/>
            <a:ext cx="967383" cy="1238250"/>
          </a:xfrm>
          <a:custGeom>
            <a:avLst/>
            <a:gdLst/>
            <a:ahLst/>
            <a:cxnLst/>
            <a:rect l="l" t="t" r="r" b="b"/>
            <a:pathLst>
              <a:path w="967383" h="1238250">
                <a:moveTo>
                  <a:pt x="0" y="0"/>
                </a:moveTo>
                <a:lnTo>
                  <a:pt x="967382" y="0"/>
                </a:lnTo>
                <a:lnTo>
                  <a:pt x="967382" y="1238250"/>
                </a:lnTo>
                <a:lnTo>
                  <a:pt x="0" y="1238250"/>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26" name="Freeform 26"/>
          <p:cNvSpPr/>
          <p:nvPr/>
        </p:nvSpPr>
        <p:spPr>
          <a:xfrm>
            <a:off x="9865059" y="3456454"/>
            <a:ext cx="844960" cy="476250"/>
          </a:xfrm>
          <a:custGeom>
            <a:avLst/>
            <a:gdLst/>
            <a:ahLst/>
            <a:cxnLst/>
            <a:rect l="l" t="t" r="r" b="b"/>
            <a:pathLst>
              <a:path w="844960" h="476250">
                <a:moveTo>
                  <a:pt x="0" y="0"/>
                </a:moveTo>
                <a:lnTo>
                  <a:pt x="844959" y="0"/>
                </a:lnTo>
                <a:lnTo>
                  <a:pt x="844959" y="476250"/>
                </a:lnTo>
                <a:lnTo>
                  <a:pt x="0" y="476250"/>
                </a:lnTo>
                <a:lnTo>
                  <a:pt x="0" y="0"/>
                </a:lnTo>
                <a:close/>
              </a:path>
            </a:pathLst>
          </a:custGeom>
          <a:blipFill>
            <a:blip r:embed="rId34">
              <a:extLst>
                <a:ext uri="{96DAC541-7B7A-43D3-8B79-37D633B846F1}">
                  <asvg:svgBlip xmlns:asvg="http://schemas.microsoft.com/office/drawing/2016/SVG/main" xmlns="" r:embed="rId35"/>
                </a:ext>
              </a:extLst>
            </a:blip>
            <a:stretch>
              <a:fillRect/>
            </a:stretch>
          </a:blipFill>
        </p:spPr>
      </p:sp>
      <p:sp>
        <p:nvSpPr>
          <p:cNvPr id="27" name="Freeform 27"/>
          <p:cNvSpPr/>
          <p:nvPr/>
        </p:nvSpPr>
        <p:spPr>
          <a:xfrm>
            <a:off x="15654218" y="1837442"/>
            <a:ext cx="1109782" cy="1238250"/>
          </a:xfrm>
          <a:custGeom>
            <a:avLst/>
            <a:gdLst/>
            <a:ahLst/>
            <a:cxnLst/>
            <a:rect l="l" t="t" r="r" b="b"/>
            <a:pathLst>
              <a:path w="1109782" h="1238250">
                <a:moveTo>
                  <a:pt x="0" y="0"/>
                </a:moveTo>
                <a:lnTo>
                  <a:pt x="1109782" y="0"/>
                </a:lnTo>
                <a:lnTo>
                  <a:pt x="1109782" y="1238250"/>
                </a:lnTo>
                <a:lnTo>
                  <a:pt x="0" y="1238250"/>
                </a:lnTo>
                <a:lnTo>
                  <a:pt x="0" y="0"/>
                </a:lnTo>
                <a:close/>
              </a:path>
            </a:pathLst>
          </a:custGeom>
          <a:blipFill>
            <a:blip r:embed="rId36">
              <a:extLst>
                <a:ext uri="{96DAC541-7B7A-43D3-8B79-37D633B846F1}">
                  <asvg:svgBlip xmlns:asvg="http://schemas.microsoft.com/office/drawing/2016/SVG/main" xmlns="" r:embed="rId37"/>
                </a:ext>
              </a:extLst>
            </a:blip>
            <a:stretch>
              <a:fillRect/>
            </a:stretch>
          </a:blipFill>
          <a:ln cap="sq">
            <a:noFill/>
            <a:prstDash val="solid"/>
            <a:miter/>
          </a:ln>
        </p:spPr>
      </p:sp>
      <p:sp>
        <p:nvSpPr>
          <p:cNvPr id="28" name="Freeform 28"/>
          <p:cNvSpPr/>
          <p:nvPr/>
        </p:nvSpPr>
        <p:spPr>
          <a:xfrm>
            <a:off x="13679735" y="3313579"/>
            <a:ext cx="1327882" cy="1238250"/>
          </a:xfrm>
          <a:custGeom>
            <a:avLst/>
            <a:gdLst/>
            <a:ahLst/>
            <a:cxnLst/>
            <a:rect l="l" t="t" r="r" b="b"/>
            <a:pathLst>
              <a:path w="1327882" h="1238250">
                <a:moveTo>
                  <a:pt x="0" y="0"/>
                </a:moveTo>
                <a:lnTo>
                  <a:pt x="1327882" y="0"/>
                </a:lnTo>
                <a:lnTo>
                  <a:pt x="1327882" y="1238250"/>
                </a:lnTo>
                <a:lnTo>
                  <a:pt x="0" y="1238250"/>
                </a:lnTo>
                <a:lnTo>
                  <a:pt x="0" y="0"/>
                </a:lnTo>
                <a:close/>
              </a:path>
            </a:pathLst>
          </a:custGeom>
          <a:blipFill>
            <a:blip r:embed="rId38">
              <a:extLst>
                <a:ext uri="{96DAC541-7B7A-43D3-8B79-37D633B846F1}">
                  <asvg:svgBlip xmlns:asvg="http://schemas.microsoft.com/office/drawing/2016/SVG/main" xmlns="" r:embed="rId39"/>
                </a:ext>
              </a:extLst>
            </a:blip>
            <a:stretch>
              <a:fillRect/>
            </a:stretch>
          </a:blipFill>
        </p:spPr>
      </p:sp>
      <p:sp>
        <p:nvSpPr>
          <p:cNvPr id="29" name="Freeform 29"/>
          <p:cNvSpPr/>
          <p:nvPr/>
        </p:nvSpPr>
        <p:spPr>
          <a:xfrm>
            <a:off x="14009933" y="5357163"/>
            <a:ext cx="667487" cy="540057"/>
          </a:xfrm>
          <a:custGeom>
            <a:avLst/>
            <a:gdLst/>
            <a:ahLst/>
            <a:cxnLst/>
            <a:rect l="l" t="t" r="r" b="b"/>
            <a:pathLst>
              <a:path w="667487" h="540057">
                <a:moveTo>
                  <a:pt x="0" y="0"/>
                </a:moveTo>
                <a:lnTo>
                  <a:pt x="667486" y="0"/>
                </a:lnTo>
                <a:lnTo>
                  <a:pt x="667486" y="540057"/>
                </a:lnTo>
                <a:lnTo>
                  <a:pt x="0" y="540057"/>
                </a:lnTo>
                <a:lnTo>
                  <a:pt x="0" y="0"/>
                </a:lnTo>
                <a:close/>
              </a:path>
            </a:pathLst>
          </a:custGeom>
          <a:blipFill>
            <a:blip r:embed="rId40">
              <a:extLst>
                <a:ext uri="{96DAC541-7B7A-43D3-8B79-37D633B846F1}">
                  <asvg:svgBlip xmlns:asvg="http://schemas.microsoft.com/office/drawing/2016/SVG/main" xmlns="" r:embed="rId41"/>
                </a:ext>
              </a:extLst>
            </a:blip>
            <a:stretch>
              <a:fillRect/>
            </a:stretch>
          </a:blipFill>
        </p:spPr>
      </p:sp>
      <p:grpSp>
        <p:nvGrpSpPr>
          <p:cNvPr id="30" name="Group 30"/>
          <p:cNvGrpSpPr/>
          <p:nvPr/>
        </p:nvGrpSpPr>
        <p:grpSpPr>
          <a:xfrm>
            <a:off x="3587750" y="1306764"/>
            <a:ext cx="14074761" cy="8640856"/>
            <a:chOff x="0" y="0"/>
            <a:chExt cx="3706933" cy="2275781"/>
          </a:xfrm>
        </p:grpSpPr>
        <p:sp>
          <p:nvSpPr>
            <p:cNvPr id="31" name="Freeform 31"/>
            <p:cNvSpPr/>
            <p:nvPr/>
          </p:nvSpPr>
          <p:spPr>
            <a:xfrm>
              <a:off x="0" y="0"/>
              <a:ext cx="3706933" cy="2275781"/>
            </a:xfrm>
            <a:custGeom>
              <a:avLst/>
              <a:gdLst/>
              <a:ahLst/>
              <a:cxnLst/>
              <a:rect l="l" t="t" r="r" b="b"/>
              <a:pathLst>
                <a:path w="3706933" h="2275781">
                  <a:moveTo>
                    <a:pt x="0" y="0"/>
                  </a:moveTo>
                  <a:lnTo>
                    <a:pt x="3706933" y="0"/>
                  </a:lnTo>
                  <a:lnTo>
                    <a:pt x="3706933" y="2275781"/>
                  </a:lnTo>
                  <a:lnTo>
                    <a:pt x="0" y="2275781"/>
                  </a:lnTo>
                  <a:close/>
                </a:path>
              </a:pathLst>
            </a:custGeom>
            <a:solidFill>
              <a:srgbClr val="FA8334"/>
            </a:solidFill>
          </p:spPr>
        </p:sp>
        <p:sp>
          <p:nvSpPr>
            <p:cNvPr id="32" name="TextBox 32"/>
            <p:cNvSpPr txBox="1"/>
            <p:nvPr/>
          </p:nvSpPr>
          <p:spPr>
            <a:xfrm>
              <a:off x="0" y="-38100"/>
              <a:ext cx="3706933" cy="2313881"/>
            </a:xfrm>
            <a:prstGeom prst="rect">
              <a:avLst/>
            </a:prstGeom>
          </p:spPr>
          <p:txBody>
            <a:bodyPr lIns="50800" tIns="50800" rIns="50800" bIns="50800" rtlCol="0" anchor="ctr"/>
            <a:lstStyle/>
            <a:p>
              <a:pPr algn="ctr">
                <a:lnSpc>
                  <a:spcPts val="2660"/>
                </a:lnSpc>
              </a:pPr>
              <a:endParaRPr/>
            </a:p>
          </p:txBody>
        </p:sp>
      </p:grpSp>
      <p:grpSp>
        <p:nvGrpSpPr>
          <p:cNvPr id="33" name="Group 33"/>
          <p:cNvGrpSpPr/>
          <p:nvPr/>
        </p:nvGrpSpPr>
        <p:grpSpPr>
          <a:xfrm rot="-5400000">
            <a:off x="10520636" y="-5603161"/>
            <a:ext cx="208988" cy="14074761"/>
            <a:chOff x="0" y="0"/>
            <a:chExt cx="37544" cy="2528484"/>
          </a:xfrm>
        </p:grpSpPr>
        <p:sp>
          <p:nvSpPr>
            <p:cNvPr id="34" name="Freeform 34"/>
            <p:cNvSpPr/>
            <p:nvPr/>
          </p:nvSpPr>
          <p:spPr>
            <a:xfrm>
              <a:off x="0" y="0"/>
              <a:ext cx="37544" cy="2528484"/>
            </a:xfrm>
            <a:custGeom>
              <a:avLst/>
              <a:gdLst/>
              <a:ahLst/>
              <a:cxnLst/>
              <a:rect l="l" t="t" r="r" b="b"/>
              <a:pathLst>
                <a:path w="37544" h="2528484">
                  <a:moveTo>
                    <a:pt x="0" y="0"/>
                  </a:moveTo>
                  <a:lnTo>
                    <a:pt x="37544" y="0"/>
                  </a:lnTo>
                  <a:lnTo>
                    <a:pt x="37544" y="2528484"/>
                  </a:lnTo>
                  <a:lnTo>
                    <a:pt x="0" y="2528484"/>
                  </a:lnTo>
                  <a:close/>
                </a:path>
              </a:pathLst>
            </a:custGeom>
            <a:solidFill>
              <a:srgbClr val="000001"/>
            </a:solidFill>
            <a:ln w="342900" cap="sq">
              <a:solidFill>
                <a:srgbClr val="000000"/>
              </a:solidFill>
              <a:prstDash val="solid"/>
              <a:miter/>
            </a:ln>
          </p:spPr>
        </p:sp>
        <p:sp>
          <p:nvSpPr>
            <p:cNvPr id="35" name="TextBox 35"/>
            <p:cNvSpPr txBox="1"/>
            <p:nvPr/>
          </p:nvSpPr>
          <p:spPr>
            <a:xfrm>
              <a:off x="0" y="9525"/>
              <a:ext cx="37544" cy="2518959"/>
            </a:xfrm>
            <a:prstGeom prst="rect">
              <a:avLst/>
            </a:prstGeom>
          </p:spPr>
          <p:txBody>
            <a:bodyPr lIns="254000" tIns="254000" rIns="254000" bIns="254000" rtlCol="0" anchor="ctr"/>
            <a:lstStyle/>
            <a:p>
              <a:pPr marL="0" lvl="0" indent="0" algn="ctr">
                <a:lnSpc>
                  <a:spcPts val="6324"/>
                </a:lnSpc>
                <a:spcBef>
                  <a:spcPct val="0"/>
                </a:spcBef>
              </a:pPr>
              <a:endParaRPr/>
            </a:p>
          </p:txBody>
        </p:sp>
      </p:grpSp>
      <p:sp>
        <p:nvSpPr>
          <p:cNvPr id="36" name="Freeform 36"/>
          <p:cNvSpPr/>
          <p:nvPr/>
        </p:nvSpPr>
        <p:spPr>
          <a:xfrm>
            <a:off x="4231620" y="1557764"/>
            <a:ext cx="12532380" cy="8360886"/>
          </a:xfrm>
          <a:custGeom>
            <a:avLst/>
            <a:gdLst/>
            <a:ahLst/>
            <a:cxnLst/>
            <a:rect l="l" t="t" r="r" b="b"/>
            <a:pathLst>
              <a:path w="12532380" h="8360886">
                <a:moveTo>
                  <a:pt x="0" y="0"/>
                </a:moveTo>
                <a:lnTo>
                  <a:pt x="12532380" y="0"/>
                </a:lnTo>
                <a:lnTo>
                  <a:pt x="12532380" y="8360886"/>
                </a:lnTo>
                <a:lnTo>
                  <a:pt x="0" y="8360886"/>
                </a:lnTo>
                <a:lnTo>
                  <a:pt x="0" y="0"/>
                </a:lnTo>
                <a:close/>
              </a:path>
            </a:pathLst>
          </a:custGeom>
          <a:blipFill>
            <a:blip r:embed="rId42"/>
            <a:stretch>
              <a:fillRect t="-853" b="-853"/>
            </a:stretch>
          </a:blipFill>
        </p:spPr>
      </p:sp>
      <p:sp>
        <p:nvSpPr>
          <p:cNvPr id="37" name="Freeform 37"/>
          <p:cNvSpPr/>
          <p:nvPr/>
        </p:nvSpPr>
        <p:spPr>
          <a:xfrm>
            <a:off x="0" y="6172200"/>
            <a:ext cx="4437529" cy="4114800"/>
          </a:xfrm>
          <a:custGeom>
            <a:avLst/>
            <a:gdLst/>
            <a:ahLst/>
            <a:cxnLst/>
            <a:rect l="l" t="t" r="r" b="b"/>
            <a:pathLst>
              <a:path w="4437529" h="4114800">
                <a:moveTo>
                  <a:pt x="0" y="0"/>
                </a:moveTo>
                <a:lnTo>
                  <a:pt x="4437529" y="0"/>
                </a:lnTo>
                <a:lnTo>
                  <a:pt x="4437529" y="4114800"/>
                </a:lnTo>
                <a:lnTo>
                  <a:pt x="0" y="4114800"/>
                </a:lnTo>
                <a:lnTo>
                  <a:pt x="0" y="0"/>
                </a:lnTo>
                <a:close/>
              </a:path>
            </a:pathLst>
          </a:custGeom>
          <a:blipFill>
            <a:blip r:embed="rId43">
              <a:extLst>
                <a:ext uri="{96DAC541-7B7A-43D3-8B79-37D633B846F1}">
                  <asvg:svgBlip xmlns:asvg="http://schemas.microsoft.com/office/drawing/2016/SVG/main" xmlns="" r:embed="rId44"/>
                </a:ext>
              </a:extLst>
            </a:blip>
            <a:stretch>
              <a:fillRect/>
            </a:stretch>
          </a:blipFill>
        </p:spPr>
      </p:sp>
      <p:sp>
        <p:nvSpPr>
          <p:cNvPr id="38" name="Freeform 38"/>
          <p:cNvSpPr/>
          <p:nvPr/>
        </p:nvSpPr>
        <p:spPr>
          <a:xfrm>
            <a:off x="48355" y="1782420"/>
            <a:ext cx="4437529" cy="4114800"/>
          </a:xfrm>
          <a:custGeom>
            <a:avLst/>
            <a:gdLst/>
            <a:ahLst/>
            <a:cxnLst/>
            <a:rect l="l" t="t" r="r" b="b"/>
            <a:pathLst>
              <a:path w="4437529" h="4114800">
                <a:moveTo>
                  <a:pt x="0" y="0"/>
                </a:moveTo>
                <a:lnTo>
                  <a:pt x="4437529" y="0"/>
                </a:lnTo>
                <a:lnTo>
                  <a:pt x="4437529" y="4114800"/>
                </a:lnTo>
                <a:lnTo>
                  <a:pt x="0" y="4114800"/>
                </a:lnTo>
                <a:lnTo>
                  <a:pt x="0" y="0"/>
                </a:lnTo>
                <a:close/>
              </a:path>
            </a:pathLst>
          </a:custGeom>
          <a:blipFill>
            <a:blip r:embed="rId43">
              <a:extLst>
                <a:ext uri="{96DAC541-7B7A-43D3-8B79-37D633B846F1}">
                  <asvg:svgBlip xmlns:asvg="http://schemas.microsoft.com/office/drawing/2016/SVG/main" xmlns="" r:embed="rId44"/>
                </a:ext>
              </a:extLst>
            </a:blip>
            <a:stretch>
              <a:fillRect/>
            </a:stretch>
          </a:blipFill>
        </p:spPr>
      </p:sp>
      <p:sp>
        <p:nvSpPr>
          <p:cNvPr id="39" name="TextBox 39"/>
          <p:cNvSpPr txBox="1"/>
          <p:nvPr/>
        </p:nvSpPr>
        <p:spPr>
          <a:xfrm>
            <a:off x="1028700" y="262189"/>
            <a:ext cx="15633313" cy="1044575"/>
          </a:xfrm>
          <a:prstGeom prst="rect">
            <a:avLst/>
          </a:prstGeom>
        </p:spPr>
        <p:txBody>
          <a:bodyPr lIns="0" tIns="0" rIns="0" bIns="0" rtlCol="0" anchor="t">
            <a:spAutoFit/>
          </a:bodyPr>
          <a:lstStyle/>
          <a:p>
            <a:pPr marL="0" lvl="0" indent="0" algn="l">
              <a:lnSpc>
                <a:spcPts val="8049"/>
              </a:lnSpc>
              <a:spcBef>
                <a:spcPct val="0"/>
              </a:spcBef>
            </a:pPr>
            <a:r>
              <a:rPr lang="en-US" sz="6999">
                <a:solidFill>
                  <a:srgbClr val="000001"/>
                </a:solidFill>
                <a:latin typeface="Cy Grotesk Key Bold"/>
              </a:rPr>
              <a:t>Steam Cracking of Hydrocarbons</a:t>
            </a:r>
          </a:p>
        </p:txBody>
      </p:sp>
    </p:spTree>
  </p:cSld>
  <p:clrMapOvr>
    <a:masterClrMapping/>
  </p:clrMapOvr>
  <p:transition spd="med">
    <p:push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grpSp>
        <p:nvGrpSpPr>
          <p:cNvPr id="2" name="Group 2"/>
          <p:cNvGrpSpPr/>
          <p:nvPr/>
        </p:nvGrpSpPr>
        <p:grpSpPr>
          <a:xfrm>
            <a:off x="-190500" y="-190500"/>
            <a:ext cx="9334500" cy="10668000"/>
            <a:chOff x="0" y="0"/>
            <a:chExt cx="2458469" cy="2809679"/>
          </a:xfrm>
        </p:grpSpPr>
        <p:sp>
          <p:nvSpPr>
            <p:cNvPr id="3" name="Freeform 3"/>
            <p:cNvSpPr/>
            <p:nvPr/>
          </p:nvSpPr>
          <p:spPr>
            <a:xfrm>
              <a:off x="0" y="0"/>
              <a:ext cx="2458469" cy="2809679"/>
            </a:xfrm>
            <a:custGeom>
              <a:avLst/>
              <a:gdLst/>
              <a:ahLst/>
              <a:cxnLst/>
              <a:rect l="l" t="t" r="r" b="b"/>
              <a:pathLst>
                <a:path w="2458469" h="2809679">
                  <a:moveTo>
                    <a:pt x="0" y="0"/>
                  </a:moveTo>
                  <a:lnTo>
                    <a:pt x="2458469" y="0"/>
                  </a:lnTo>
                  <a:lnTo>
                    <a:pt x="2458469" y="2809679"/>
                  </a:lnTo>
                  <a:lnTo>
                    <a:pt x="0" y="2809679"/>
                  </a:lnTo>
                  <a:close/>
                </a:path>
              </a:pathLst>
            </a:custGeom>
            <a:solidFill>
              <a:srgbClr val="F9C784"/>
            </a:solidFill>
            <a:ln cap="sq">
              <a:noFill/>
              <a:prstDash val="solid"/>
              <a:miter/>
            </a:ln>
          </p:spPr>
        </p:sp>
        <p:sp>
          <p:nvSpPr>
            <p:cNvPr id="4" name="TextBox 4"/>
            <p:cNvSpPr txBox="1"/>
            <p:nvPr/>
          </p:nvSpPr>
          <p:spPr>
            <a:xfrm>
              <a:off x="0" y="-47625"/>
              <a:ext cx="2458469" cy="2857304"/>
            </a:xfrm>
            <a:prstGeom prst="rect">
              <a:avLst/>
            </a:prstGeom>
          </p:spPr>
          <p:txBody>
            <a:bodyPr lIns="254000" tIns="254000" rIns="254000" bIns="254000" rtlCol="0" anchor="ctr"/>
            <a:lstStyle/>
            <a:p>
              <a:pPr marL="0" lvl="0" indent="0" algn="ctr">
                <a:lnSpc>
                  <a:spcPts val="2800"/>
                </a:lnSpc>
                <a:spcBef>
                  <a:spcPct val="0"/>
                </a:spcBef>
              </a:pPr>
              <a:endParaRPr/>
            </a:p>
          </p:txBody>
        </p:sp>
      </p:grpSp>
      <p:sp>
        <p:nvSpPr>
          <p:cNvPr id="5" name="Freeform 5"/>
          <p:cNvSpPr/>
          <p:nvPr/>
        </p:nvSpPr>
        <p:spPr>
          <a:xfrm rot="-2470893">
            <a:off x="13263459" y="6527602"/>
            <a:ext cx="6335264" cy="6452584"/>
          </a:xfrm>
          <a:custGeom>
            <a:avLst/>
            <a:gdLst/>
            <a:ahLst/>
            <a:cxnLst/>
            <a:rect l="l" t="t" r="r" b="b"/>
            <a:pathLst>
              <a:path w="6335264" h="6452584">
                <a:moveTo>
                  <a:pt x="0" y="0"/>
                </a:moveTo>
                <a:lnTo>
                  <a:pt x="6335264" y="0"/>
                </a:lnTo>
                <a:lnTo>
                  <a:pt x="6335264" y="6452584"/>
                </a:lnTo>
                <a:lnTo>
                  <a:pt x="0" y="64525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9934387" y="3425097"/>
            <a:ext cx="8353613" cy="3962076"/>
          </a:xfrm>
          <a:custGeom>
            <a:avLst/>
            <a:gdLst/>
            <a:ahLst/>
            <a:cxnLst/>
            <a:rect l="l" t="t" r="r" b="b"/>
            <a:pathLst>
              <a:path w="8353613" h="3962076">
                <a:moveTo>
                  <a:pt x="0" y="0"/>
                </a:moveTo>
                <a:lnTo>
                  <a:pt x="8353613" y="0"/>
                </a:lnTo>
                <a:lnTo>
                  <a:pt x="8353613" y="3962077"/>
                </a:lnTo>
                <a:lnTo>
                  <a:pt x="0" y="3962077"/>
                </a:lnTo>
                <a:lnTo>
                  <a:pt x="0" y="0"/>
                </a:lnTo>
                <a:close/>
              </a:path>
            </a:pathLst>
          </a:custGeom>
          <a:blipFill>
            <a:blip r:embed="rId4"/>
            <a:stretch>
              <a:fillRect l="-8083"/>
            </a:stretch>
          </a:blipFill>
        </p:spPr>
      </p:sp>
      <p:sp>
        <p:nvSpPr>
          <p:cNvPr id="7" name="Freeform 7"/>
          <p:cNvSpPr/>
          <p:nvPr/>
        </p:nvSpPr>
        <p:spPr>
          <a:xfrm rot="609084">
            <a:off x="15204964" y="7725252"/>
            <a:ext cx="4108672" cy="3066097"/>
          </a:xfrm>
          <a:custGeom>
            <a:avLst/>
            <a:gdLst/>
            <a:ahLst/>
            <a:cxnLst/>
            <a:rect l="l" t="t" r="r" b="b"/>
            <a:pathLst>
              <a:path w="4108672" h="3066097">
                <a:moveTo>
                  <a:pt x="0" y="0"/>
                </a:moveTo>
                <a:lnTo>
                  <a:pt x="4108672" y="0"/>
                </a:lnTo>
                <a:lnTo>
                  <a:pt x="4108672" y="3066096"/>
                </a:lnTo>
                <a:lnTo>
                  <a:pt x="0" y="306609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332830" y="2129019"/>
            <a:ext cx="11327745" cy="7348266"/>
          </a:xfrm>
          <a:prstGeom prst="rect">
            <a:avLst/>
          </a:prstGeom>
        </p:spPr>
        <p:txBody>
          <a:bodyPr lIns="0" tIns="0" rIns="0" bIns="0" rtlCol="0" anchor="t">
            <a:spAutoFit/>
          </a:bodyPr>
          <a:lstStyle/>
          <a:p>
            <a:pPr>
              <a:lnSpc>
                <a:spcPts val="3440"/>
              </a:lnSpc>
            </a:pPr>
            <a:r>
              <a:rPr lang="en-US" sz="2646">
                <a:solidFill>
                  <a:srgbClr val="000001"/>
                </a:solidFill>
                <a:latin typeface="Overpass"/>
              </a:rPr>
              <a:t>A method of converting toluene and dialkylbenzenes to benzene. This process involves the removal of alkyl groups (usually methyl groups) from the aromatic ring through catalytic hydrogenation.Hydrodealkylation is an important industrial process for the production of benzene. </a:t>
            </a:r>
          </a:p>
          <a:p>
            <a:pPr>
              <a:lnSpc>
                <a:spcPts val="3440"/>
              </a:lnSpc>
            </a:pPr>
            <a:endParaRPr lang="en-US" sz="2646">
              <a:solidFill>
                <a:srgbClr val="000001"/>
              </a:solidFill>
              <a:latin typeface="Overpass"/>
            </a:endParaRPr>
          </a:p>
          <a:p>
            <a:pPr>
              <a:lnSpc>
                <a:spcPts val="3440"/>
              </a:lnSpc>
            </a:pPr>
            <a:r>
              <a:rPr lang="en-US" sz="2646">
                <a:solidFill>
                  <a:srgbClr val="000001"/>
                </a:solidFill>
                <a:latin typeface="Overpass Ultra-Bold"/>
              </a:rPr>
              <a:t>Chemical Reactions:</a:t>
            </a:r>
          </a:p>
          <a:p>
            <a:pPr>
              <a:lnSpc>
                <a:spcPts val="3440"/>
              </a:lnSpc>
            </a:pPr>
            <a:r>
              <a:rPr lang="en-US" sz="2646">
                <a:solidFill>
                  <a:srgbClr val="000001"/>
                </a:solidFill>
                <a:latin typeface="Overpass"/>
              </a:rPr>
              <a:t>C6H5CH3 + H₂ → C6H6 + CH4</a:t>
            </a:r>
          </a:p>
          <a:p>
            <a:pPr>
              <a:lnSpc>
                <a:spcPts val="3440"/>
              </a:lnSpc>
            </a:pPr>
            <a:r>
              <a:rPr lang="en-US" sz="2646">
                <a:solidFill>
                  <a:srgbClr val="000001"/>
                </a:solidFill>
                <a:latin typeface="Overpass"/>
              </a:rPr>
              <a:t>C6H4(CH₃)2 + 2H2 → C6H6 + 2CH4</a:t>
            </a:r>
          </a:p>
          <a:p>
            <a:pPr>
              <a:lnSpc>
                <a:spcPts val="3440"/>
              </a:lnSpc>
            </a:pPr>
            <a:endParaRPr lang="en-US" sz="2646">
              <a:solidFill>
                <a:srgbClr val="000001"/>
              </a:solidFill>
              <a:latin typeface="Overpass"/>
            </a:endParaRPr>
          </a:p>
          <a:p>
            <a:pPr>
              <a:lnSpc>
                <a:spcPts val="3440"/>
              </a:lnSpc>
            </a:pPr>
            <a:r>
              <a:rPr lang="en-US" sz="2646">
                <a:solidFill>
                  <a:srgbClr val="000001"/>
                </a:solidFill>
                <a:latin typeface="Overpass Ultra-Bold"/>
              </a:rPr>
              <a:t>Process Description:</a:t>
            </a:r>
          </a:p>
          <a:p>
            <a:pPr>
              <a:lnSpc>
                <a:spcPts val="3440"/>
              </a:lnSpc>
            </a:pPr>
            <a:r>
              <a:rPr lang="en-US" sz="2646">
                <a:solidFill>
                  <a:srgbClr val="000001"/>
                </a:solidFill>
                <a:latin typeface="Overpass"/>
              </a:rPr>
              <a:t>Compressed hydrogen-rich makeup and recycle gases combine with liquid alkyl aromatic feedstock after preheating. Processing occurs in a reactor, which may contain fixed bed catalyst or be tubular and non-catalytic. Effluent is cooled, separated into gas and liquid fractions, with much of the gas recycled. Liquid fraction is stripped of residual gas, fractionated to yield high-purity benzene, and recycle alkyl aromatics, achieving </a:t>
            </a:r>
            <a:r>
              <a:rPr lang="en-US" sz="2646">
                <a:solidFill>
                  <a:srgbClr val="000001"/>
                </a:solidFill>
                <a:latin typeface="Overpass Ultra-Bold"/>
              </a:rPr>
              <a:t>95-98% toluene conversion to benzene.</a:t>
            </a:r>
          </a:p>
        </p:txBody>
      </p:sp>
      <p:grpSp>
        <p:nvGrpSpPr>
          <p:cNvPr id="9" name="Group 9"/>
          <p:cNvGrpSpPr/>
          <p:nvPr/>
        </p:nvGrpSpPr>
        <p:grpSpPr>
          <a:xfrm rot="-5400000">
            <a:off x="8953500" y="952500"/>
            <a:ext cx="381000" cy="18669000"/>
            <a:chOff x="0" y="0"/>
            <a:chExt cx="68445" cy="3353824"/>
          </a:xfrm>
        </p:grpSpPr>
        <p:sp>
          <p:nvSpPr>
            <p:cNvPr id="10" name="Freeform 10"/>
            <p:cNvSpPr/>
            <p:nvPr/>
          </p:nvSpPr>
          <p:spPr>
            <a:xfrm>
              <a:off x="0" y="0"/>
              <a:ext cx="68445" cy="3353824"/>
            </a:xfrm>
            <a:custGeom>
              <a:avLst/>
              <a:gdLst/>
              <a:ahLst/>
              <a:cxnLst/>
              <a:rect l="l" t="t" r="r" b="b"/>
              <a:pathLst>
                <a:path w="68445" h="3353824">
                  <a:moveTo>
                    <a:pt x="0" y="0"/>
                  </a:moveTo>
                  <a:lnTo>
                    <a:pt x="68445" y="0"/>
                  </a:lnTo>
                  <a:lnTo>
                    <a:pt x="68445" y="3353824"/>
                  </a:lnTo>
                  <a:lnTo>
                    <a:pt x="0" y="3353824"/>
                  </a:lnTo>
                  <a:close/>
                </a:path>
              </a:pathLst>
            </a:custGeom>
            <a:solidFill>
              <a:srgbClr val="000001"/>
            </a:solidFill>
            <a:ln cap="sq">
              <a:noFill/>
              <a:prstDash val="solid"/>
              <a:miter/>
            </a:ln>
          </p:spPr>
        </p:sp>
        <p:sp>
          <p:nvSpPr>
            <p:cNvPr id="11" name="TextBox 11"/>
            <p:cNvSpPr txBox="1"/>
            <p:nvPr/>
          </p:nvSpPr>
          <p:spPr>
            <a:xfrm>
              <a:off x="0" y="9525"/>
              <a:ext cx="68445" cy="3344299"/>
            </a:xfrm>
            <a:prstGeom prst="rect">
              <a:avLst/>
            </a:prstGeom>
          </p:spPr>
          <p:txBody>
            <a:bodyPr lIns="254000" tIns="254000" rIns="254000" bIns="254000" rtlCol="0" anchor="ctr"/>
            <a:lstStyle/>
            <a:p>
              <a:pPr marL="0" lvl="0" indent="0" algn="ctr">
                <a:lnSpc>
                  <a:spcPts val="6324"/>
                </a:lnSpc>
                <a:spcBef>
                  <a:spcPct val="0"/>
                </a:spcBef>
              </a:pPr>
              <a:endParaRPr/>
            </a:p>
          </p:txBody>
        </p:sp>
      </p:grpSp>
      <p:grpSp>
        <p:nvGrpSpPr>
          <p:cNvPr id="12" name="Group 12"/>
          <p:cNvGrpSpPr/>
          <p:nvPr/>
        </p:nvGrpSpPr>
        <p:grpSpPr>
          <a:xfrm rot="-9027358">
            <a:off x="17161202" y="-194035"/>
            <a:ext cx="1378293" cy="1378293"/>
            <a:chOff x="0" y="0"/>
            <a:chExt cx="772160" cy="772160"/>
          </a:xfrm>
        </p:grpSpPr>
        <p:sp>
          <p:nvSpPr>
            <p:cNvPr id="13" name="Freeform 13"/>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CCCCCC"/>
            </a:solidFill>
            <a:ln cap="sq">
              <a:noFill/>
              <a:prstDash val="solid"/>
              <a:miter/>
            </a:ln>
          </p:spPr>
        </p:sp>
        <p:sp>
          <p:nvSpPr>
            <p:cNvPr id="14" name="TextBox 14"/>
            <p:cNvSpPr txBox="1"/>
            <p:nvPr/>
          </p:nvSpPr>
          <p:spPr>
            <a:xfrm>
              <a:off x="72390" y="24765"/>
              <a:ext cx="627380" cy="675005"/>
            </a:xfrm>
            <a:prstGeom prst="rect">
              <a:avLst/>
            </a:prstGeom>
          </p:spPr>
          <p:txBody>
            <a:bodyPr lIns="43241" tIns="43241" rIns="43241" bIns="43241" rtlCol="0" anchor="ctr"/>
            <a:lstStyle/>
            <a:p>
              <a:pPr marL="0" lvl="0" indent="0" algn="ctr">
                <a:lnSpc>
                  <a:spcPts val="2800"/>
                </a:lnSpc>
                <a:spcBef>
                  <a:spcPct val="0"/>
                </a:spcBef>
              </a:pPr>
              <a:endParaRPr/>
            </a:p>
          </p:txBody>
        </p:sp>
      </p:grpSp>
      <p:grpSp>
        <p:nvGrpSpPr>
          <p:cNvPr id="15" name="Group 15"/>
          <p:cNvGrpSpPr/>
          <p:nvPr/>
        </p:nvGrpSpPr>
        <p:grpSpPr>
          <a:xfrm rot="-9027358">
            <a:off x="16091946" y="476524"/>
            <a:ext cx="810760" cy="810760"/>
            <a:chOff x="0" y="0"/>
            <a:chExt cx="772160" cy="772160"/>
          </a:xfrm>
        </p:grpSpPr>
        <p:sp>
          <p:nvSpPr>
            <p:cNvPr id="16" name="Freeform 16"/>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CCCCCC"/>
            </a:solidFill>
            <a:ln cap="sq">
              <a:noFill/>
              <a:prstDash val="solid"/>
              <a:miter/>
            </a:ln>
          </p:spPr>
        </p:sp>
        <p:sp>
          <p:nvSpPr>
            <p:cNvPr id="17" name="TextBox 17"/>
            <p:cNvSpPr txBox="1"/>
            <p:nvPr/>
          </p:nvSpPr>
          <p:spPr>
            <a:xfrm>
              <a:off x="72390" y="24765"/>
              <a:ext cx="627380" cy="675005"/>
            </a:xfrm>
            <a:prstGeom prst="rect">
              <a:avLst/>
            </a:prstGeom>
          </p:spPr>
          <p:txBody>
            <a:bodyPr lIns="43241" tIns="43241" rIns="43241" bIns="43241" rtlCol="0" anchor="ctr"/>
            <a:lstStyle/>
            <a:p>
              <a:pPr marL="0" lvl="0" indent="0" algn="ctr">
                <a:lnSpc>
                  <a:spcPts val="2800"/>
                </a:lnSpc>
                <a:spcBef>
                  <a:spcPct val="0"/>
                </a:spcBef>
              </a:pPr>
              <a:endParaRPr/>
            </a:p>
          </p:txBody>
        </p:sp>
      </p:grpSp>
      <p:grpSp>
        <p:nvGrpSpPr>
          <p:cNvPr id="18" name="Group 18"/>
          <p:cNvGrpSpPr/>
          <p:nvPr/>
        </p:nvGrpSpPr>
        <p:grpSpPr>
          <a:xfrm rot="-9027358">
            <a:off x="17049235" y="1503270"/>
            <a:ext cx="486456" cy="486456"/>
            <a:chOff x="0" y="0"/>
            <a:chExt cx="772160" cy="772160"/>
          </a:xfrm>
        </p:grpSpPr>
        <p:sp>
          <p:nvSpPr>
            <p:cNvPr id="19" name="Freeform 19"/>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CCCCCC"/>
            </a:solidFill>
            <a:ln cap="sq">
              <a:noFill/>
              <a:prstDash val="solid"/>
              <a:miter/>
            </a:ln>
          </p:spPr>
        </p:sp>
        <p:sp>
          <p:nvSpPr>
            <p:cNvPr id="20" name="TextBox 20"/>
            <p:cNvSpPr txBox="1"/>
            <p:nvPr/>
          </p:nvSpPr>
          <p:spPr>
            <a:xfrm>
              <a:off x="72390" y="24765"/>
              <a:ext cx="627380" cy="675005"/>
            </a:xfrm>
            <a:prstGeom prst="rect">
              <a:avLst/>
            </a:prstGeom>
          </p:spPr>
          <p:txBody>
            <a:bodyPr lIns="43241" tIns="43241" rIns="43241" bIns="43241" rtlCol="0" anchor="ctr"/>
            <a:lstStyle/>
            <a:p>
              <a:pPr marL="0" lvl="0" indent="0" algn="ctr">
                <a:lnSpc>
                  <a:spcPts val="2800"/>
                </a:lnSpc>
                <a:spcBef>
                  <a:spcPct val="0"/>
                </a:spcBef>
              </a:pPr>
              <a:endParaRPr/>
            </a:p>
          </p:txBody>
        </p:sp>
      </p:grpSp>
      <p:grpSp>
        <p:nvGrpSpPr>
          <p:cNvPr id="21" name="Group 21"/>
          <p:cNvGrpSpPr/>
          <p:nvPr/>
        </p:nvGrpSpPr>
        <p:grpSpPr>
          <a:xfrm rot="-5400000">
            <a:off x="8953500" y="-9334500"/>
            <a:ext cx="381000" cy="18669000"/>
            <a:chOff x="0" y="0"/>
            <a:chExt cx="68445" cy="3353824"/>
          </a:xfrm>
        </p:grpSpPr>
        <p:sp>
          <p:nvSpPr>
            <p:cNvPr id="22" name="Freeform 22"/>
            <p:cNvSpPr/>
            <p:nvPr/>
          </p:nvSpPr>
          <p:spPr>
            <a:xfrm>
              <a:off x="0" y="0"/>
              <a:ext cx="68445" cy="3353824"/>
            </a:xfrm>
            <a:custGeom>
              <a:avLst/>
              <a:gdLst/>
              <a:ahLst/>
              <a:cxnLst/>
              <a:rect l="l" t="t" r="r" b="b"/>
              <a:pathLst>
                <a:path w="68445" h="3353824">
                  <a:moveTo>
                    <a:pt x="0" y="0"/>
                  </a:moveTo>
                  <a:lnTo>
                    <a:pt x="68445" y="0"/>
                  </a:lnTo>
                  <a:lnTo>
                    <a:pt x="68445" y="3353824"/>
                  </a:lnTo>
                  <a:lnTo>
                    <a:pt x="0" y="3353824"/>
                  </a:lnTo>
                  <a:close/>
                </a:path>
              </a:pathLst>
            </a:custGeom>
            <a:solidFill>
              <a:srgbClr val="000001"/>
            </a:solidFill>
            <a:ln cap="sq">
              <a:noFill/>
              <a:prstDash val="solid"/>
              <a:miter/>
            </a:ln>
          </p:spPr>
        </p:sp>
        <p:sp>
          <p:nvSpPr>
            <p:cNvPr id="23" name="TextBox 23"/>
            <p:cNvSpPr txBox="1"/>
            <p:nvPr/>
          </p:nvSpPr>
          <p:spPr>
            <a:xfrm>
              <a:off x="0" y="9525"/>
              <a:ext cx="68445" cy="3344299"/>
            </a:xfrm>
            <a:prstGeom prst="rect">
              <a:avLst/>
            </a:prstGeom>
          </p:spPr>
          <p:txBody>
            <a:bodyPr lIns="254000" tIns="254000" rIns="254000" bIns="254000" rtlCol="0" anchor="ctr"/>
            <a:lstStyle/>
            <a:p>
              <a:pPr marL="0" lvl="0" indent="0" algn="ctr">
                <a:lnSpc>
                  <a:spcPts val="6324"/>
                </a:lnSpc>
                <a:spcBef>
                  <a:spcPct val="0"/>
                </a:spcBef>
              </a:pPr>
              <a:endParaRPr/>
            </a:p>
          </p:txBody>
        </p:sp>
      </p:grpSp>
      <p:sp>
        <p:nvSpPr>
          <p:cNvPr id="24" name="TextBox 24"/>
          <p:cNvSpPr txBox="1"/>
          <p:nvPr/>
        </p:nvSpPr>
        <p:spPr>
          <a:xfrm>
            <a:off x="809625" y="518342"/>
            <a:ext cx="7334250" cy="920115"/>
          </a:xfrm>
          <a:prstGeom prst="rect">
            <a:avLst/>
          </a:prstGeom>
        </p:spPr>
        <p:txBody>
          <a:bodyPr lIns="0" tIns="0" rIns="0" bIns="0" rtlCol="0" anchor="t">
            <a:spAutoFit/>
          </a:bodyPr>
          <a:lstStyle/>
          <a:p>
            <a:pPr algn="ctr">
              <a:lnSpc>
                <a:spcPts val="7559"/>
              </a:lnSpc>
            </a:pPr>
            <a:r>
              <a:rPr lang="en-US" sz="5399" u="sng">
                <a:solidFill>
                  <a:srgbClr val="000001"/>
                </a:solidFill>
                <a:latin typeface="Canva Sans Bold"/>
              </a:rPr>
              <a:t>Hydrodealkylation</a:t>
            </a:r>
          </a:p>
        </p:txBody>
      </p:sp>
      <p:sp>
        <p:nvSpPr>
          <p:cNvPr id="25" name="Freeform 25"/>
          <p:cNvSpPr/>
          <p:nvPr/>
        </p:nvSpPr>
        <p:spPr>
          <a:xfrm>
            <a:off x="15660472" y="20635"/>
            <a:ext cx="3263981" cy="4114800"/>
          </a:xfrm>
          <a:custGeom>
            <a:avLst/>
            <a:gdLst/>
            <a:ahLst/>
            <a:cxnLst/>
            <a:rect l="l" t="t" r="r" b="b"/>
            <a:pathLst>
              <a:path w="3263981" h="4114800">
                <a:moveTo>
                  <a:pt x="0" y="0"/>
                </a:moveTo>
                <a:lnTo>
                  <a:pt x="3263981" y="0"/>
                </a:lnTo>
                <a:lnTo>
                  <a:pt x="3263981" y="4114800"/>
                </a:lnTo>
                <a:lnTo>
                  <a:pt x="0" y="41148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6" name="Freeform 26"/>
          <p:cNvSpPr/>
          <p:nvPr/>
        </p:nvSpPr>
        <p:spPr>
          <a:xfrm rot="-1039725">
            <a:off x="7378315" y="-2057400"/>
            <a:ext cx="3263981" cy="4114800"/>
          </a:xfrm>
          <a:custGeom>
            <a:avLst/>
            <a:gdLst/>
            <a:ahLst/>
            <a:cxnLst/>
            <a:rect l="l" t="t" r="r" b="b"/>
            <a:pathLst>
              <a:path w="3263981" h="4114800">
                <a:moveTo>
                  <a:pt x="0" y="0"/>
                </a:moveTo>
                <a:lnTo>
                  <a:pt x="3263982" y="0"/>
                </a:lnTo>
                <a:lnTo>
                  <a:pt x="3263982" y="4114800"/>
                </a:lnTo>
                <a:lnTo>
                  <a:pt x="0" y="41148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transition spd="med">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grpSp>
        <p:nvGrpSpPr>
          <p:cNvPr id="2" name="Group 2"/>
          <p:cNvGrpSpPr/>
          <p:nvPr/>
        </p:nvGrpSpPr>
        <p:grpSpPr>
          <a:xfrm>
            <a:off x="1524000" y="2511111"/>
            <a:ext cx="15239938" cy="7407539"/>
            <a:chOff x="0" y="0"/>
            <a:chExt cx="3664784" cy="1781308"/>
          </a:xfrm>
        </p:grpSpPr>
        <p:sp>
          <p:nvSpPr>
            <p:cNvPr id="3" name="Freeform 3"/>
            <p:cNvSpPr/>
            <p:nvPr/>
          </p:nvSpPr>
          <p:spPr>
            <a:xfrm>
              <a:off x="0" y="0"/>
              <a:ext cx="3664784" cy="1781308"/>
            </a:xfrm>
            <a:custGeom>
              <a:avLst/>
              <a:gdLst/>
              <a:ahLst/>
              <a:cxnLst/>
              <a:rect l="l" t="t" r="r" b="b"/>
              <a:pathLst>
                <a:path w="3664784" h="1781308">
                  <a:moveTo>
                    <a:pt x="0" y="0"/>
                  </a:moveTo>
                  <a:lnTo>
                    <a:pt x="3664784" y="0"/>
                  </a:lnTo>
                  <a:lnTo>
                    <a:pt x="3664784" y="1781308"/>
                  </a:lnTo>
                  <a:lnTo>
                    <a:pt x="0" y="1781308"/>
                  </a:lnTo>
                  <a:close/>
                </a:path>
              </a:pathLst>
            </a:custGeom>
            <a:solidFill>
              <a:srgbClr val="E7E7E7"/>
            </a:solidFill>
          </p:spPr>
        </p:sp>
        <p:sp>
          <p:nvSpPr>
            <p:cNvPr id="4" name="TextBox 4"/>
            <p:cNvSpPr txBox="1"/>
            <p:nvPr/>
          </p:nvSpPr>
          <p:spPr>
            <a:xfrm>
              <a:off x="0" y="-47625"/>
              <a:ext cx="3664784" cy="1828933"/>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333500" y="3429000"/>
            <a:ext cx="15621000" cy="190500"/>
            <a:chOff x="0" y="0"/>
            <a:chExt cx="4114173" cy="50173"/>
          </a:xfrm>
        </p:grpSpPr>
        <p:sp>
          <p:nvSpPr>
            <p:cNvPr id="6" name="Freeform 6"/>
            <p:cNvSpPr/>
            <p:nvPr/>
          </p:nvSpPr>
          <p:spPr>
            <a:xfrm>
              <a:off x="0" y="0"/>
              <a:ext cx="4114173" cy="50173"/>
            </a:xfrm>
            <a:custGeom>
              <a:avLst/>
              <a:gdLst/>
              <a:ahLst/>
              <a:cxnLst/>
              <a:rect l="l" t="t" r="r" b="b"/>
              <a:pathLst>
                <a:path w="4114173" h="50173">
                  <a:moveTo>
                    <a:pt x="0" y="0"/>
                  </a:moveTo>
                  <a:lnTo>
                    <a:pt x="4114173" y="0"/>
                  </a:lnTo>
                  <a:lnTo>
                    <a:pt x="4114173" y="50173"/>
                  </a:lnTo>
                  <a:lnTo>
                    <a:pt x="0" y="50173"/>
                  </a:lnTo>
                  <a:close/>
                </a:path>
              </a:pathLst>
            </a:custGeom>
            <a:solidFill>
              <a:srgbClr val="000001"/>
            </a:solidFill>
          </p:spPr>
        </p:sp>
        <p:sp>
          <p:nvSpPr>
            <p:cNvPr id="7" name="TextBox 7"/>
            <p:cNvSpPr txBox="1"/>
            <p:nvPr/>
          </p:nvSpPr>
          <p:spPr>
            <a:xfrm>
              <a:off x="0" y="-47625"/>
              <a:ext cx="4114173" cy="97798"/>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8858250" y="9734650"/>
            <a:ext cx="571500" cy="774650"/>
          </a:xfrm>
          <a:custGeom>
            <a:avLst/>
            <a:gdLst/>
            <a:ahLst/>
            <a:cxnLst/>
            <a:rect l="l" t="t" r="r" b="b"/>
            <a:pathLst>
              <a:path w="571500" h="774650">
                <a:moveTo>
                  <a:pt x="0" y="0"/>
                </a:moveTo>
                <a:lnTo>
                  <a:pt x="571500" y="0"/>
                </a:lnTo>
                <a:lnTo>
                  <a:pt x="571500" y="774650"/>
                </a:lnTo>
                <a:lnTo>
                  <a:pt x="0" y="774650"/>
                </a:lnTo>
                <a:lnTo>
                  <a:pt x="0" y="0"/>
                </a:lnTo>
                <a:close/>
              </a:path>
            </a:pathLst>
          </a:custGeom>
          <a:blipFill>
            <a:blip r:embed="rId3">
              <a:extLst>
                <a:ext uri="{96DAC541-7B7A-43D3-8B79-37D633B846F1}">
                  <asvg:svgBlip xmlns:asvg="http://schemas.microsoft.com/office/drawing/2016/SVG/main" xmlns="" r:embed="rId4"/>
                </a:ext>
              </a:extLst>
            </a:blip>
            <a:stretch>
              <a:fillRect l="-319005" t="-444876" r="-319557"/>
            </a:stretch>
          </a:blipFill>
        </p:spPr>
      </p:sp>
      <p:sp>
        <p:nvSpPr>
          <p:cNvPr id="9" name="Freeform 9"/>
          <p:cNvSpPr/>
          <p:nvPr/>
        </p:nvSpPr>
        <p:spPr>
          <a:xfrm>
            <a:off x="13078568" y="8035611"/>
            <a:ext cx="5209432" cy="3766078"/>
          </a:xfrm>
          <a:custGeom>
            <a:avLst/>
            <a:gdLst/>
            <a:ahLst/>
            <a:cxnLst/>
            <a:rect l="l" t="t" r="r" b="b"/>
            <a:pathLst>
              <a:path w="5209432" h="3766078">
                <a:moveTo>
                  <a:pt x="0" y="0"/>
                </a:moveTo>
                <a:lnTo>
                  <a:pt x="5209432" y="0"/>
                </a:lnTo>
                <a:lnTo>
                  <a:pt x="5209432" y="3766078"/>
                </a:lnTo>
                <a:lnTo>
                  <a:pt x="0" y="37660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0" name="Group 10"/>
          <p:cNvGrpSpPr/>
          <p:nvPr/>
        </p:nvGrpSpPr>
        <p:grpSpPr>
          <a:xfrm>
            <a:off x="1333500" y="2387286"/>
            <a:ext cx="15621000" cy="247650"/>
            <a:chOff x="0" y="0"/>
            <a:chExt cx="4114173" cy="65225"/>
          </a:xfrm>
        </p:grpSpPr>
        <p:sp>
          <p:nvSpPr>
            <p:cNvPr id="11" name="Freeform 11"/>
            <p:cNvSpPr/>
            <p:nvPr/>
          </p:nvSpPr>
          <p:spPr>
            <a:xfrm>
              <a:off x="0" y="0"/>
              <a:ext cx="4114173" cy="65225"/>
            </a:xfrm>
            <a:custGeom>
              <a:avLst/>
              <a:gdLst/>
              <a:ahLst/>
              <a:cxnLst/>
              <a:rect l="l" t="t" r="r" b="b"/>
              <a:pathLst>
                <a:path w="4114173" h="65225">
                  <a:moveTo>
                    <a:pt x="0" y="0"/>
                  </a:moveTo>
                  <a:lnTo>
                    <a:pt x="4114173" y="0"/>
                  </a:lnTo>
                  <a:lnTo>
                    <a:pt x="4114173" y="65225"/>
                  </a:lnTo>
                  <a:lnTo>
                    <a:pt x="0" y="65225"/>
                  </a:lnTo>
                  <a:close/>
                </a:path>
              </a:pathLst>
            </a:custGeom>
            <a:solidFill>
              <a:srgbClr val="000001"/>
            </a:solidFill>
          </p:spPr>
        </p:sp>
        <p:sp>
          <p:nvSpPr>
            <p:cNvPr id="12" name="TextBox 12"/>
            <p:cNvSpPr txBox="1"/>
            <p:nvPr/>
          </p:nvSpPr>
          <p:spPr>
            <a:xfrm>
              <a:off x="0" y="-47625"/>
              <a:ext cx="4114173" cy="112850"/>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15683284" y="190500"/>
            <a:ext cx="1896642" cy="2004377"/>
          </a:xfrm>
          <a:custGeom>
            <a:avLst/>
            <a:gdLst/>
            <a:ahLst/>
            <a:cxnLst/>
            <a:rect l="l" t="t" r="r" b="b"/>
            <a:pathLst>
              <a:path w="1896642" h="2004377">
                <a:moveTo>
                  <a:pt x="0" y="0"/>
                </a:moveTo>
                <a:lnTo>
                  <a:pt x="1896642" y="0"/>
                </a:lnTo>
                <a:lnTo>
                  <a:pt x="1896642" y="2004377"/>
                </a:lnTo>
                <a:lnTo>
                  <a:pt x="0" y="2004377"/>
                </a:lnTo>
                <a:lnTo>
                  <a:pt x="0" y="0"/>
                </a:lnTo>
                <a:close/>
              </a:path>
            </a:pathLst>
          </a:custGeom>
          <a:blipFill>
            <a:blip r:embed="rId7"/>
            <a:stretch>
              <a:fillRect/>
            </a:stretch>
          </a:blipFill>
        </p:spPr>
      </p:sp>
      <p:sp>
        <p:nvSpPr>
          <p:cNvPr id="14" name="TextBox 14"/>
          <p:cNvSpPr txBox="1"/>
          <p:nvPr/>
        </p:nvSpPr>
        <p:spPr>
          <a:xfrm>
            <a:off x="1524000" y="771525"/>
            <a:ext cx="14159284" cy="588119"/>
          </a:xfrm>
          <a:prstGeom prst="rect">
            <a:avLst/>
          </a:prstGeom>
        </p:spPr>
        <p:txBody>
          <a:bodyPr lIns="0" tIns="0" rIns="0" bIns="0" rtlCol="0" anchor="t">
            <a:spAutoFit/>
          </a:bodyPr>
          <a:lstStyle/>
          <a:p>
            <a:pPr marL="0" lvl="0" indent="0" algn="ctr">
              <a:lnSpc>
                <a:spcPts val="4523"/>
              </a:lnSpc>
              <a:spcBef>
                <a:spcPct val="0"/>
              </a:spcBef>
            </a:pPr>
            <a:r>
              <a:rPr lang="en-US" sz="3933">
                <a:solidFill>
                  <a:srgbClr val="000001"/>
                </a:solidFill>
                <a:latin typeface="Cy Grotesk Key Bold"/>
              </a:rPr>
              <a:t>OTHER PROCESSES OF PRODUCTION OF BTX</a:t>
            </a:r>
          </a:p>
        </p:txBody>
      </p:sp>
      <p:sp>
        <p:nvSpPr>
          <p:cNvPr id="15" name="Freeform 15"/>
          <p:cNvSpPr/>
          <p:nvPr/>
        </p:nvSpPr>
        <p:spPr>
          <a:xfrm>
            <a:off x="55419" y="0"/>
            <a:ext cx="1946562" cy="2124488"/>
          </a:xfrm>
          <a:custGeom>
            <a:avLst/>
            <a:gdLst/>
            <a:ahLst/>
            <a:cxnLst/>
            <a:rect l="l" t="t" r="r" b="b"/>
            <a:pathLst>
              <a:path w="1946562" h="2124488">
                <a:moveTo>
                  <a:pt x="0" y="0"/>
                </a:moveTo>
                <a:lnTo>
                  <a:pt x="1946562" y="0"/>
                </a:lnTo>
                <a:lnTo>
                  <a:pt x="1946562" y="2124488"/>
                </a:lnTo>
                <a:lnTo>
                  <a:pt x="0" y="2124488"/>
                </a:lnTo>
                <a:lnTo>
                  <a:pt x="0" y="0"/>
                </a:lnTo>
                <a:close/>
              </a:path>
            </a:pathLst>
          </a:custGeom>
          <a:blipFill>
            <a:blip r:embed="rId8"/>
            <a:stretch>
              <a:fillRect/>
            </a:stretch>
          </a:blipFill>
        </p:spPr>
      </p:sp>
      <p:sp>
        <p:nvSpPr>
          <p:cNvPr id="16" name="Freeform 16"/>
          <p:cNvSpPr/>
          <p:nvPr/>
        </p:nvSpPr>
        <p:spPr>
          <a:xfrm>
            <a:off x="805492" y="4648200"/>
            <a:ext cx="5564516" cy="1545305"/>
          </a:xfrm>
          <a:custGeom>
            <a:avLst/>
            <a:gdLst/>
            <a:ahLst/>
            <a:cxnLst/>
            <a:rect l="l" t="t" r="r" b="b"/>
            <a:pathLst>
              <a:path w="5564516" h="1545305">
                <a:moveTo>
                  <a:pt x="0" y="0"/>
                </a:moveTo>
                <a:lnTo>
                  <a:pt x="5564516" y="0"/>
                </a:lnTo>
                <a:lnTo>
                  <a:pt x="5564516" y="1545305"/>
                </a:lnTo>
                <a:lnTo>
                  <a:pt x="0" y="1545305"/>
                </a:lnTo>
                <a:lnTo>
                  <a:pt x="0" y="0"/>
                </a:lnTo>
                <a:close/>
              </a:path>
            </a:pathLst>
          </a:custGeom>
          <a:blipFill>
            <a:blip r:embed="rId9"/>
            <a:stretch>
              <a:fillRect/>
            </a:stretch>
          </a:blipFill>
        </p:spPr>
      </p:sp>
      <p:grpSp>
        <p:nvGrpSpPr>
          <p:cNvPr id="17" name="Group 17"/>
          <p:cNvGrpSpPr/>
          <p:nvPr/>
        </p:nvGrpSpPr>
        <p:grpSpPr>
          <a:xfrm>
            <a:off x="2267515" y="4056200"/>
            <a:ext cx="2368134" cy="885235"/>
            <a:chOff x="0" y="0"/>
            <a:chExt cx="1107811" cy="414112"/>
          </a:xfrm>
        </p:grpSpPr>
        <p:sp>
          <p:nvSpPr>
            <p:cNvPr id="18" name="Freeform 18"/>
            <p:cNvSpPr/>
            <p:nvPr/>
          </p:nvSpPr>
          <p:spPr>
            <a:xfrm>
              <a:off x="0" y="0"/>
              <a:ext cx="1107811" cy="414112"/>
            </a:xfrm>
            <a:custGeom>
              <a:avLst/>
              <a:gdLst/>
              <a:ahLst/>
              <a:cxnLst/>
              <a:rect l="l" t="t" r="r" b="b"/>
              <a:pathLst>
                <a:path w="1107811" h="414112">
                  <a:moveTo>
                    <a:pt x="0" y="0"/>
                  </a:moveTo>
                  <a:lnTo>
                    <a:pt x="1107811" y="0"/>
                  </a:lnTo>
                  <a:lnTo>
                    <a:pt x="1107811" y="414112"/>
                  </a:lnTo>
                  <a:lnTo>
                    <a:pt x="0" y="414112"/>
                  </a:lnTo>
                  <a:close/>
                </a:path>
              </a:pathLst>
            </a:custGeom>
            <a:solidFill>
              <a:srgbClr val="B8B8E6"/>
            </a:solidFill>
            <a:ln cap="sq">
              <a:noFill/>
              <a:prstDash val="solid"/>
              <a:miter/>
            </a:ln>
          </p:spPr>
        </p:sp>
        <p:sp>
          <p:nvSpPr>
            <p:cNvPr id="19" name="TextBox 19"/>
            <p:cNvSpPr txBox="1"/>
            <p:nvPr/>
          </p:nvSpPr>
          <p:spPr>
            <a:xfrm>
              <a:off x="0" y="0"/>
              <a:ext cx="1107811" cy="414112"/>
            </a:xfrm>
            <a:prstGeom prst="rect">
              <a:avLst/>
            </a:prstGeom>
          </p:spPr>
          <p:txBody>
            <a:bodyPr lIns="50800" tIns="50800" rIns="50800" bIns="50800" rtlCol="0" anchor="ctr"/>
            <a:lstStyle/>
            <a:p>
              <a:pPr marL="0" lvl="0" indent="0" algn="ctr">
                <a:lnSpc>
                  <a:spcPts val="2640"/>
                </a:lnSpc>
                <a:spcBef>
                  <a:spcPct val="0"/>
                </a:spcBef>
              </a:pPr>
              <a:r>
                <a:rPr lang="en-US" sz="2200">
                  <a:solidFill>
                    <a:srgbClr val="000001"/>
                  </a:solidFill>
                  <a:latin typeface="Cy Grotesk Key Semi-Bold"/>
                </a:rPr>
                <a:t>From Sulphonic Acid</a:t>
              </a:r>
            </a:p>
          </p:txBody>
        </p:sp>
      </p:grpSp>
      <p:sp>
        <p:nvSpPr>
          <p:cNvPr id="20" name="Freeform 20"/>
          <p:cNvSpPr/>
          <p:nvPr/>
        </p:nvSpPr>
        <p:spPr>
          <a:xfrm>
            <a:off x="586932" y="7498430"/>
            <a:ext cx="5935800" cy="1455951"/>
          </a:xfrm>
          <a:custGeom>
            <a:avLst/>
            <a:gdLst/>
            <a:ahLst/>
            <a:cxnLst/>
            <a:rect l="l" t="t" r="r" b="b"/>
            <a:pathLst>
              <a:path w="5935800" h="1455951">
                <a:moveTo>
                  <a:pt x="0" y="0"/>
                </a:moveTo>
                <a:lnTo>
                  <a:pt x="5935800" y="0"/>
                </a:lnTo>
                <a:lnTo>
                  <a:pt x="5935800" y="1455951"/>
                </a:lnTo>
                <a:lnTo>
                  <a:pt x="0" y="1455951"/>
                </a:lnTo>
                <a:lnTo>
                  <a:pt x="0" y="0"/>
                </a:lnTo>
                <a:close/>
              </a:path>
            </a:pathLst>
          </a:custGeom>
          <a:blipFill>
            <a:blip r:embed="rId10"/>
            <a:stretch>
              <a:fillRect/>
            </a:stretch>
          </a:blipFill>
        </p:spPr>
      </p:sp>
      <p:grpSp>
        <p:nvGrpSpPr>
          <p:cNvPr id="21" name="Group 21"/>
          <p:cNvGrpSpPr/>
          <p:nvPr/>
        </p:nvGrpSpPr>
        <p:grpSpPr>
          <a:xfrm>
            <a:off x="2267515" y="6822155"/>
            <a:ext cx="2569776" cy="949809"/>
            <a:chOff x="0" y="0"/>
            <a:chExt cx="1202139" cy="444320"/>
          </a:xfrm>
        </p:grpSpPr>
        <p:sp>
          <p:nvSpPr>
            <p:cNvPr id="22" name="Freeform 22"/>
            <p:cNvSpPr/>
            <p:nvPr/>
          </p:nvSpPr>
          <p:spPr>
            <a:xfrm>
              <a:off x="0" y="0"/>
              <a:ext cx="1202139" cy="444320"/>
            </a:xfrm>
            <a:custGeom>
              <a:avLst/>
              <a:gdLst/>
              <a:ahLst/>
              <a:cxnLst/>
              <a:rect l="l" t="t" r="r" b="b"/>
              <a:pathLst>
                <a:path w="1202139" h="444320">
                  <a:moveTo>
                    <a:pt x="0" y="0"/>
                  </a:moveTo>
                  <a:lnTo>
                    <a:pt x="1202139" y="0"/>
                  </a:lnTo>
                  <a:lnTo>
                    <a:pt x="1202139" y="444320"/>
                  </a:lnTo>
                  <a:lnTo>
                    <a:pt x="0" y="444320"/>
                  </a:lnTo>
                  <a:close/>
                </a:path>
              </a:pathLst>
            </a:custGeom>
            <a:solidFill>
              <a:srgbClr val="B8B8E6"/>
            </a:solidFill>
            <a:ln cap="sq">
              <a:noFill/>
              <a:prstDash val="solid"/>
              <a:miter/>
            </a:ln>
          </p:spPr>
        </p:sp>
        <p:sp>
          <p:nvSpPr>
            <p:cNvPr id="23" name="TextBox 23"/>
            <p:cNvSpPr txBox="1"/>
            <p:nvPr/>
          </p:nvSpPr>
          <p:spPr>
            <a:xfrm>
              <a:off x="0" y="0"/>
              <a:ext cx="1202139" cy="444320"/>
            </a:xfrm>
            <a:prstGeom prst="rect">
              <a:avLst/>
            </a:prstGeom>
          </p:spPr>
          <p:txBody>
            <a:bodyPr lIns="50800" tIns="50800" rIns="50800" bIns="50800" rtlCol="0" anchor="ctr"/>
            <a:lstStyle/>
            <a:p>
              <a:pPr marL="0" lvl="0" indent="0" algn="ctr">
                <a:lnSpc>
                  <a:spcPts val="2640"/>
                </a:lnSpc>
                <a:spcBef>
                  <a:spcPct val="0"/>
                </a:spcBef>
              </a:pPr>
              <a:r>
                <a:rPr lang="en-US" sz="2200">
                  <a:solidFill>
                    <a:srgbClr val="000001"/>
                  </a:solidFill>
                  <a:latin typeface="Cy Grotesk Key Semi-Bold"/>
                </a:rPr>
                <a:t>From DichloroBenzene</a:t>
              </a:r>
            </a:p>
          </p:txBody>
        </p:sp>
      </p:grpSp>
      <p:sp>
        <p:nvSpPr>
          <p:cNvPr id="24" name="Freeform 24"/>
          <p:cNvSpPr/>
          <p:nvPr/>
        </p:nvSpPr>
        <p:spPr>
          <a:xfrm>
            <a:off x="6906122" y="4672359"/>
            <a:ext cx="5158878" cy="1542522"/>
          </a:xfrm>
          <a:custGeom>
            <a:avLst/>
            <a:gdLst/>
            <a:ahLst/>
            <a:cxnLst/>
            <a:rect l="l" t="t" r="r" b="b"/>
            <a:pathLst>
              <a:path w="5158878" h="1542522">
                <a:moveTo>
                  <a:pt x="0" y="0"/>
                </a:moveTo>
                <a:lnTo>
                  <a:pt x="5158878" y="0"/>
                </a:lnTo>
                <a:lnTo>
                  <a:pt x="5158878" y="1542522"/>
                </a:lnTo>
                <a:lnTo>
                  <a:pt x="0" y="1542522"/>
                </a:lnTo>
                <a:lnTo>
                  <a:pt x="0" y="0"/>
                </a:lnTo>
                <a:close/>
              </a:path>
            </a:pathLst>
          </a:custGeom>
          <a:blipFill>
            <a:blip r:embed="rId11"/>
            <a:stretch>
              <a:fillRect/>
            </a:stretch>
          </a:blipFill>
        </p:spPr>
      </p:sp>
      <p:grpSp>
        <p:nvGrpSpPr>
          <p:cNvPr id="25" name="Group 25"/>
          <p:cNvGrpSpPr/>
          <p:nvPr/>
        </p:nvGrpSpPr>
        <p:grpSpPr>
          <a:xfrm>
            <a:off x="7959933" y="4056200"/>
            <a:ext cx="2368134" cy="885235"/>
            <a:chOff x="0" y="0"/>
            <a:chExt cx="1107811" cy="414112"/>
          </a:xfrm>
        </p:grpSpPr>
        <p:sp>
          <p:nvSpPr>
            <p:cNvPr id="26" name="Freeform 26"/>
            <p:cNvSpPr/>
            <p:nvPr/>
          </p:nvSpPr>
          <p:spPr>
            <a:xfrm>
              <a:off x="0" y="0"/>
              <a:ext cx="1107811" cy="414112"/>
            </a:xfrm>
            <a:custGeom>
              <a:avLst/>
              <a:gdLst/>
              <a:ahLst/>
              <a:cxnLst/>
              <a:rect l="l" t="t" r="r" b="b"/>
              <a:pathLst>
                <a:path w="1107811" h="414112">
                  <a:moveTo>
                    <a:pt x="0" y="0"/>
                  </a:moveTo>
                  <a:lnTo>
                    <a:pt x="1107811" y="0"/>
                  </a:lnTo>
                  <a:lnTo>
                    <a:pt x="1107811" y="414112"/>
                  </a:lnTo>
                  <a:lnTo>
                    <a:pt x="0" y="414112"/>
                  </a:lnTo>
                  <a:close/>
                </a:path>
              </a:pathLst>
            </a:custGeom>
            <a:solidFill>
              <a:srgbClr val="B8B8E6"/>
            </a:solidFill>
            <a:ln cap="sq">
              <a:noFill/>
              <a:prstDash val="solid"/>
              <a:miter/>
            </a:ln>
          </p:spPr>
        </p:sp>
        <p:sp>
          <p:nvSpPr>
            <p:cNvPr id="27" name="TextBox 27"/>
            <p:cNvSpPr txBox="1"/>
            <p:nvPr/>
          </p:nvSpPr>
          <p:spPr>
            <a:xfrm>
              <a:off x="0" y="0"/>
              <a:ext cx="1107811" cy="414112"/>
            </a:xfrm>
            <a:prstGeom prst="rect">
              <a:avLst/>
            </a:prstGeom>
          </p:spPr>
          <p:txBody>
            <a:bodyPr lIns="50800" tIns="50800" rIns="50800" bIns="50800" rtlCol="0" anchor="ctr"/>
            <a:lstStyle/>
            <a:p>
              <a:pPr marL="0" lvl="0" indent="0" algn="ctr">
                <a:lnSpc>
                  <a:spcPts val="2640"/>
                </a:lnSpc>
                <a:spcBef>
                  <a:spcPct val="0"/>
                </a:spcBef>
              </a:pPr>
              <a:r>
                <a:rPr lang="en-US" sz="2200">
                  <a:solidFill>
                    <a:srgbClr val="000001"/>
                  </a:solidFill>
                  <a:latin typeface="Cy Grotesk Key Semi-Bold"/>
                </a:rPr>
                <a:t>Wurtz Fittig Reaction</a:t>
              </a:r>
            </a:p>
          </p:txBody>
        </p:sp>
      </p:grpSp>
      <p:sp>
        <p:nvSpPr>
          <p:cNvPr id="28" name="Freeform 28"/>
          <p:cNvSpPr/>
          <p:nvPr/>
        </p:nvSpPr>
        <p:spPr>
          <a:xfrm>
            <a:off x="6906122" y="7561192"/>
            <a:ext cx="5060064" cy="1582808"/>
          </a:xfrm>
          <a:custGeom>
            <a:avLst/>
            <a:gdLst/>
            <a:ahLst/>
            <a:cxnLst/>
            <a:rect l="l" t="t" r="r" b="b"/>
            <a:pathLst>
              <a:path w="5060064" h="1582808">
                <a:moveTo>
                  <a:pt x="0" y="0"/>
                </a:moveTo>
                <a:lnTo>
                  <a:pt x="5060064" y="0"/>
                </a:lnTo>
                <a:lnTo>
                  <a:pt x="5060064" y="1582808"/>
                </a:lnTo>
                <a:lnTo>
                  <a:pt x="0" y="1582808"/>
                </a:lnTo>
                <a:lnTo>
                  <a:pt x="0" y="0"/>
                </a:lnTo>
                <a:close/>
              </a:path>
            </a:pathLst>
          </a:custGeom>
          <a:blipFill>
            <a:blip r:embed="rId12"/>
            <a:stretch>
              <a:fillRect/>
            </a:stretch>
          </a:blipFill>
        </p:spPr>
      </p:sp>
      <p:grpSp>
        <p:nvGrpSpPr>
          <p:cNvPr id="29" name="Group 29"/>
          <p:cNvGrpSpPr/>
          <p:nvPr/>
        </p:nvGrpSpPr>
        <p:grpSpPr>
          <a:xfrm>
            <a:off x="7959902" y="7005456"/>
            <a:ext cx="2368134" cy="885235"/>
            <a:chOff x="0" y="0"/>
            <a:chExt cx="1107811" cy="414112"/>
          </a:xfrm>
        </p:grpSpPr>
        <p:sp>
          <p:nvSpPr>
            <p:cNvPr id="30" name="Freeform 30"/>
            <p:cNvSpPr/>
            <p:nvPr/>
          </p:nvSpPr>
          <p:spPr>
            <a:xfrm>
              <a:off x="0" y="0"/>
              <a:ext cx="1107811" cy="414112"/>
            </a:xfrm>
            <a:custGeom>
              <a:avLst/>
              <a:gdLst/>
              <a:ahLst/>
              <a:cxnLst/>
              <a:rect l="l" t="t" r="r" b="b"/>
              <a:pathLst>
                <a:path w="1107811" h="414112">
                  <a:moveTo>
                    <a:pt x="0" y="0"/>
                  </a:moveTo>
                  <a:lnTo>
                    <a:pt x="1107811" y="0"/>
                  </a:lnTo>
                  <a:lnTo>
                    <a:pt x="1107811" y="414112"/>
                  </a:lnTo>
                  <a:lnTo>
                    <a:pt x="0" y="414112"/>
                  </a:lnTo>
                  <a:close/>
                </a:path>
              </a:pathLst>
            </a:custGeom>
            <a:solidFill>
              <a:srgbClr val="B8B8E6"/>
            </a:solidFill>
            <a:ln cap="sq">
              <a:noFill/>
              <a:prstDash val="solid"/>
              <a:miter/>
            </a:ln>
          </p:spPr>
        </p:sp>
        <p:sp>
          <p:nvSpPr>
            <p:cNvPr id="31" name="TextBox 31"/>
            <p:cNvSpPr txBox="1"/>
            <p:nvPr/>
          </p:nvSpPr>
          <p:spPr>
            <a:xfrm>
              <a:off x="0" y="0"/>
              <a:ext cx="1107811" cy="414112"/>
            </a:xfrm>
            <a:prstGeom prst="rect">
              <a:avLst/>
            </a:prstGeom>
          </p:spPr>
          <p:txBody>
            <a:bodyPr lIns="50800" tIns="50800" rIns="50800" bIns="50800" rtlCol="0" anchor="ctr"/>
            <a:lstStyle/>
            <a:p>
              <a:pPr marL="0" lvl="0" indent="0" algn="ctr">
                <a:lnSpc>
                  <a:spcPts val="2640"/>
                </a:lnSpc>
                <a:spcBef>
                  <a:spcPct val="0"/>
                </a:spcBef>
              </a:pPr>
              <a:r>
                <a:rPr lang="en-US" sz="2200">
                  <a:solidFill>
                    <a:srgbClr val="000001"/>
                  </a:solidFill>
                  <a:latin typeface="Cy Grotesk Key Semi-Bold"/>
                </a:rPr>
                <a:t>Friedel-Crafts Reaction</a:t>
              </a:r>
            </a:p>
          </p:txBody>
        </p:sp>
      </p:grpSp>
      <p:sp>
        <p:nvSpPr>
          <p:cNvPr id="32" name="Freeform 32"/>
          <p:cNvSpPr/>
          <p:nvPr/>
        </p:nvSpPr>
        <p:spPr>
          <a:xfrm>
            <a:off x="12259116" y="4941435"/>
            <a:ext cx="5714634" cy="4238717"/>
          </a:xfrm>
          <a:custGeom>
            <a:avLst/>
            <a:gdLst/>
            <a:ahLst/>
            <a:cxnLst/>
            <a:rect l="l" t="t" r="r" b="b"/>
            <a:pathLst>
              <a:path w="5714634" h="4238717">
                <a:moveTo>
                  <a:pt x="0" y="0"/>
                </a:moveTo>
                <a:lnTo>
                  <a:pt x="5714634" y="0"/>
                </a:lnTo>
                <a:lnTo>
                  <a:pt x="5714634" y="4238716"/>
                </a:lnTo>
                <a:lnTo>
                  <a:pt x="0" y="4238716"/>
                </a:lnTo>
                <a:lnTo>
                  <a:pt x="0" y="0"/>
                </a:lnTo>
                <a:close/>
              </a:path>
            </a:pathLst>
          </a:custGeom>
          <a:blipFill>
            <a:blip r:embed="rId13"/>
            <a:stretch>
              <a:fillRect/>
            </a:stretch>
          </a:blipFill>
        </p:spPr>
      </p:sp>
      <p:sp>
        <p:nvSpPr>
          <p:cNvPr id="33" name="TextBox 33"/>
          <p:cNvSpPr txBox="1"/>
          <p:nvPr/>
        </p:nvSpPr>
        <p:spPr>
          <a:xfrm>
            <a:off x="2267514" y="2541905"/>
            <a:ext cx="2990285" cy="936154"/>
          </a:xfrm>
          <a:prstGeom prst="rect">
            <a:avLst/>
          </a:prstGeom>
        </p:spPr>
        <p:txBody>
          <a:bodyPr wrap="square" lIns="0" tIns="0" rIns="0" bIns="0" rtlCol="0" anchor="t">
            <a:spAutoFit/>
          </a:bodyPr>
          <a:lstStyle/>
          <a:p>
            <a:pPr algn="ctr">
              <a:lnSpc>
                <a:spcPts val="7279"/>
              </a:lnSpc>
            </a:pPr>
            <a:r>
              <a:rPr lang="en-US" sz="5199" dirty="0">
                <a:solidFill>
                  <a:srgbClr val="000001"/>
                </a:solidFill>
                <a:latin typeface="Canva Sans Bold"/>
              </a:rPr>
              <a:t>Benzene</a:t>
            </a:r>
          </a:p>
        </p:txBody>
      </p:sp>
      <p:sp>
        <p:nvSpPr>
          <p:cNvPr id="34" name="TextBox 34"/>
          <p:cNvSpPr txBox="1"/>
          <p:nvPr/>
        </p:nvSpPr>
        <p:spPr>
          <a:xfrm>
            <a:off x="7670775" y="2524829"/>
            <a:ext cx="2609850" cy="887095"/>
          </a:xfrm>
          <a:prstGeom prst="rect">
            <a:avLst/>
          </a:prstGeom>
        </p:spPr>
        <p:txBody>
          <a:bodyPr lIns="0" tIns="0" rIns="0" bIns="0" rtlCol="0" anchor="t">
            <a:spAutoFit/>
          </a:bodyPr>
          <a:lstStyle/>
          <a:p>
            <a:pPr algn="ctr">
              <a:lnSpc>
                <a:spcPts val="7279"/>
              </a:lnSpc>
            </a:pPr>
            <a:r>
              <a:rPr lang="en-US" sz="5199">
                <a:solidFill>
                  <a:srgbClr val="000001"/>
                </a:solidFill>
                <a:latin typeface="Canva Sans Bold"/>
              </a:rPr>
              <a:t>Toluene</a:t>
            </a:r>
          </a:p>
        </p:txBody>
      </p:sp>
      <p:sp>
        <p:nvSpPr>
          <p:cNvPr id="35" name="TextBox 35"/>
          <p:cNvSpPr txBox="1"/>
          <p:nvPr/>
        </p:nvSpPr>
        <p:spPr>
          <a:xfrm>
            <a:off x="12912467" y="2541905"/>
            <a:ext cx="2203966" cy="887095"/>
          </a:xfrm>
          <a:prstGeom prst="rect">
            <a:avLst/>
          </a:prstGeom>
        </p:spPr>
        <p:txBody>
          <a:bodyPr lIns="0" tIns="0" rIns="0" bIns="0" rtlCol="0" anchor="t">
            <a:spAutoFit/>
          </a:bodyPr>
          <a:lstStyle/>
          <a:p>
            <a:pPr algn="ctr">
              <a:lnSpc>
                <a:spcPts val="7279"/>
              </a:lnSpc>
            </a:pPr>
            <a:r>
              <a:rPr lang="en-US" sz="5199">
                <a:solidFill>
                  <a:srgbClr val="000001"/>
                </a:solidFill>
                <a:latin typeface="Canva Sans Bold"/>
              </a:rPr>
              <a:t>Xylene</a:t>
            </a:r>
          </a:p>
        </p:txBody>
      </p:sp>
      <p:grpSp>
        <p:nvGrpSpPr>
          <p:cNvPr id="36" name="Group 36"/>
          <p:cNvGrpSpPr/>
          <p:nvPr/>
        </p:nvGrpSpPr>
        <p:grpSpPr>
          <a:xfrm>
            <a:off x="13655675" y="4056200"/>
            <a:ext cx="2368134" cy="885235"/>
            <a:chOff x="0" y="0"/>
            <a:chExt cx="1107811" cy="414112"/>
          </a:xfrm>
        </p:grpSpPr>
        <p:sp>
          <p:nvSpPr>
            <p:cNvPr id="37" name="Freeform 37"/>
            <p:cNvSpPr/>
            <p:nvPr/>
          </p:nvSpPr>
          <p:spPr>
            <a:xfrm>
              <a:off x="0" y="0"/>
              <a:ext cx="1107811" cy="414112"/>
            </a:xfrm>
            <a:custGeom>
              <a:avLst/>
              <a:gdLst/>
              <a:ahLst/>
              <a:cxnLst/>
              <a:rect l="l" t="t" r="r" b="b"/>
              <a:pathLst>
                <a:path w="1107811" h="414112">
                  <a:moveTo>
                    <a:pt x="0" y="0"/>
                  </a:moveTo>
                  <a:lnTo>
                    <a:pt x="1107811" y="0"/>
                  </a:lnTo>
                  <a:lnTo>
                    <a:pt x="1107811" y="414112"/>
                  </a:lnTo>
                  <a:lnTo>
                    <a:pt x="0" y="414112"/>
                  </a:lnTo>
                  <a:close/>
                </a:path>
              </a:pathLst>
            </a:custGeom>
            <a:solidFill>
              <a:srgbClr val="B8B8E6"/>
            </a:solidFill>
            <a:ln cap="sq">
              <a:noFill/>
              <a:prstDash val="solid"/>
              <a:miter/>
            </a:ln>
          </p:spPr>
        </p:sp>
        <p:sp>
          <p:nvSpPr>
            <p:cNvPr id="38" name="TextBox 38"/>
            <p:cNvSpPr txBox="1"/>
            <p:nvPr/>
          </p:nvSpPr>
          <p:spPr>
            <a:xfrm>
              <a:off x="0" y="0"/>
              <a:ext cx="1107811" cy="414112"/>
            </a:xfrm>
            <a:prstGeom prst="rect">
              <a:avLst/>
            </a:prstGeom>
          </p:spPr>
          <p:txBody>
            <a:bodyPr lIns="50800" tIns="50800" rIns="50800" bIns="50800" rtlCol="0" anchor="ctr"/>
            <a:lstStyle/>
            <a:p>
              <a:pPr marL="0" lvl="0" indent="0" algn="ctr">
                <a:lnSpc>
                  <a:spcPts val="2640"/>
                </a:lnSpc>
                <a:spcBef>
                  <a:spcPct val="0"/>
                </a:spcBef>
              </a:pPr>
              <a:r>
                <a:rPr lang="en-US" sz="2200">
                  <a:solidFill>
                    <a:srgbClr val="000001"/>
                  </a:solidFill>
                  <a:latin typeface="Cy Grotesk Key Semi-Bold"/>
                </a:rPr>
                <a:t>Aromatic Alkylation</a:t>
              </a:r>
            </a:p>
          </p:txBody>
        </p:sp>
      </p:grpSp>
    </p:spTree>
  </p:cSld>
  <p:clrMapOvr>
    <a:masterClrMapping/>
  </p:clrMapOvr>
  <p:transition spd="med">
    <p:push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Freeform 2"/>
          <p:cNvSpPr/>
          <p:nvPr/>
        </p:nvSpPr>
        <p:spPr>
          <a:xfrm rot="1221433" flipH="1">
            <a:off x="459924" y="4497115"/>
            <a:ext cx="5575390" cy="9045619"/>
          </a:xfrm>
          <a:custGeom>
            <a:avLst/>
            <a:gdLst/>
            <a:ahLst/>
            <a:cxnLst/>
            <a:rect l="l" t="t" r="r" b="b"/>
            <a:pathLst>
              <a:path w="5575390" h="9045619">
                <a:moveTo>
                  <a:pt x="5575391" y="0"/>
                </a:moveTo>
                <a:lnTo>
                  <a:pt x="0" y="0"/>
                </a:lnTo>
                <a:lnTo>
                  <a:pt x="0" y="9045618"/>
                </a:lnTo>
                <a:lnTo>
                  <a:pt x="5575391" y="9045618"/>
                </a:lnTo>
                <a:lnTo>
                  <a:pt x="5575391"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61003" y="4772457"/>
            <a:ext cx="7717799" cy="11308130"/>
          </a:xfrm>
          <a:custGeom>
            <a:avLst/>
            <a:gdLst/>
            <a:ahLst/>
            <a:cxnLst/>
            <a:rect l="l" t="t" r="r" b="b"/>
            <a:pathLst>
              <a:path w="7717799" h="11308130">
                <a:moveTo>
                  <a:pt x="0" y="0"/>
                </a:moveTo>
                <a:lnTo>
                  <a:pt x="7717799" y="0"/>
                </a:lnTo>
                <a:lnTo>
                  <a:pt x="7717799" y="11308130"/>
                </a:lnTo>
                <a:lnTo>
                  <a:pt x="0" y="1130813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grpSp>
        <p:nvGrpSpPr>
          <p:cNvPr id="4" name="Group 4"/>
          <p:cNvGrpSpPr/>
          <p:nvPr/>
        </p:nvGrpSpPr>
        <p:grpSpPr>
          <a:xfrm>
            <a:off x="7239000" y="1143000"/>
            <a:ext cx="10096500" cy="7876924"/>
            <a:chOff x="0" y="0"/>
            <a:chExt cx="2427929" cy="1894182"/>
          </a:xfrm>
        </p:grpSpPr>
        <p:sp>
          <p:nvSpPr>
            <p:cNvPr id="5" name="Freeform 5"/>
            <p:cNvSpPr/>
            <p:nvPr/>
          </p:nvSpPr>
          <p:spPr>
            <a:xfrm>
              <a:off x="0" y="0"/>
              <a:ext cx="2427929" cy="1894182"/>
            </a:xfrm>
            <a:custGeom>
              <a:avLst/>
              <a:gdLst/>
              <a:ahLst/>
              <a:cxnLst/>
              <a:rect l="l" t="t" r="r" b="b"/>
              <a:pathLst>
                <a:path w="2427929" h="1894182">
                  <a:moveTo>
                    <a:pt x="0" y="0"/>
                  </a:moveTo>
                  <a:lnTo>
                    <a:pt x="2427929" y="0"/>
                  </a:lnTo>
                  <a:lnTo>
                    <a:pt x="2427929" y="1894182"/>
                  </a:lnTo>
                  <a:lnTo>
                    <a:pt x="0" y="1894182"/>
                  </a:lnTo>
                  <a:close/>
                </a:path>
              </a:pathLst>
            </a:custGeom>
            <a:solidFill>
              <a:srgbClr val="E7E7E7"/>
            </a:solidFill>
          </p:spPr>
        </p:sp>
        <p:sp>
          <p:nvSpPr>
            <p:cNvPr id="6" name="TextBox 6"/>
            <p:cNvSpPr txBox="1"/>
            <p:nvPr/>
          </p:nvSpPr>
          <p:spPr>
            <a:xfrm>
              <a:off x="0" y="-47625"/>
              <a:ext cx="2427929" cy="1941807"/>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rot="-5400000">
            <a:off x="12192000" y="-4000500"/>
            <a:ext cx="190500" cy="10096500"/>
            <a:chOff x="0" y="0"/>
            <a:chExt cx="34223" cy="1813803"/>
          </a:xfrm>
        </p:grpSpPr>
        <p:sp>
          <p:nvSpPr>
            <p:cNvPr id="8" name="Freeform 8"/>
            <p:cNvSpPr/>
            <p:nvPr/>
          </p:nvSpPr>
          <p:spPr>
            <a:xfrm>
              <a:off x="0" y="0"/>
              <a:ext cx="34223" cy="1813803"/>
            </a:xfrm>
            <a:custGeom>
              <a:avLst/>
              <a:gdLst/>
              <a:ahLst/>
              <a:cxnLst/>
              <a:rect l="l" t="t" r="r" b="b"/>
              <a:pathLst>
                <a:path w="34223" h="1813803">
                  <a:moveTo>
                    <a:pt x="0" y="0"/>
                  </a:moveTo>
                  <a:lnTo>
                    <a:pt x="34223" y="0"/>
                  </a:lnTo>
                  <a:lnTo>
                    <a:pt x="34223" y="1813803"/>
                  </a:lnTo>
                  <a:lnTo>
                    <a:pt x="0" y="1813803"/>
                  </a:lnTo>
                  <a:close/>
                </a:path>
              </a:pathLst>
            </a:custGeom>
            <a:solidFill>
              <a:srgbClr val="000001"/>
            </a:solidFill>
            <a:ln cap="sq">
              <a:noFill/>
              <a:prstDash val="solid"/>
              <a:miter/>
            </a:ln>
          </p:spPr>
        </p:sp>
        <p:sp>
          <p:nvSpPr>
            <p:cNvPr id="9" name="TextBox 9"/>
            <p:cNvSpPr txBox="1"/>
            <p:nvPr/>
          </p:nvSpPr>
          <p:spPr>
            <a:xfrm>
              <a:off x="0" y="9525"/>
              <a:ext cx="34223" cy="1804278"/>
            </a:xfrm>
            <a:prstGeom prst="rect">
              <a:avLst/>
            </a:prstGeom>
          </p:spPr>
          <p:txBody>
            <a:bodyPr lIns="254000" tIns="254000" rIns="254000" bIns="254000" rtlCol="0" anchor="ctr"/>
            <a:lstStyle/>
            <a:p>
              <a:pPr marL="0" lvl="0" indent="0" algn="ctr">
                <a:lnSpc>
                  <a:spcPts val="6324"/>
                </a:lnSpc>
                <a:spcBef>
                  <a:spcPct val="0"/>
                </a:spcBef>
              </a:pPr>
              <a:endParaRPr/>
            </a:p>
          </p:txBody>
        </p:sp>
      </p:grpSp>
      <p:grpSp>
        <p:nvGrpSpPr>
          <p:cNvPr id="10" name="Group 10"/>
          <p:cNvGrpSpPr/>
          <p:nvPr/>
        </p:nvGrpSpPr>
        <p:grpSpPr>
          <a:xfrm>
            <a:off x="12258956" y="8984870"/>
            <a:ext cx="708958" cy="774650"/>
            <a:chOff x="0" y="0"/>
            <a:chExt cx="945278" cy="1032867"/>
          </a:xfrm>
        </p:grpSpPr>
        <p:grpSp>
          <p:nvGrpSpPr>
            <p:cNvPr id="11" name="Group 11"/>
            <p:cNvGrpSpPr/>
            <p:nvPr/>
          </p:nvGrpSpPr>
          <p:grpSpPr>
            <a:xfrm>
              <a:off x="383739" y="0"/>
              <a:ext cx="177800" cy="406400"/>
              <a:chOff x="0" y="0"/>
              <a:chExt cx="35121" cy="80277"/>
            </a:xfrm>
          </p:grpSpPr>
          <p:sp>
            <p:nvSpPr>
              <p:cNvPr id="12" name="Freeform 12"/>
              <p:cNvSpPr/>
              <p:nvPr/>
            </p:nvSpPr>
            <p:spPr>
              <a:xfrm>
                <a:off x="0" y="0"/>
                <a:ext cx="35121" cy="80277"/>
              </a:xfrm>
              <a:custGeom>
                <a:avLst/>
                <a:gdLst/>
                <a:ahLst/>
                <a:cxnLst/>
                <a:rect l="l" t="t" r="r" b="b"/>
                <a:pathLst>
                  <a:path w="35121" h="80277">
                    <a:moveTo>
                      <a:pt x="0" y="0"/>
                    </a:moveTo>
                    <a:lnTo>
                      <a:pt x="35121" y="0"/>
                    </a:lnTo>
                    <a:lnTo>
                      <a:pt x="35121" y="80277"/>
                    </a:lnTo>
                    <a:lnTo>
                      <a:pt x="0" y="80277"/>
                    </a:lnTo>
                    <a:close/>
                  </a:path>
                </a:pathLst>
              </a:custGeom>
              <a:solidFill>
                <a:srgbClr val="000001"/>
              </a:solidFill>
            </p:spPr>
          </p:sp>
          <p:sp>
            <p:nvSpPr>
              <p:cNvPr id="13" name="TextBox 13"/>
              <p:cNvSpPr txBox="1"/>
              <p:nvPr/>
            </p:nvSpPr>
            <p:spPr>
              <a:xfrm>
                <a:off x="0" y="-47625"/>
                <a:ext cx="35121" cy="127902"/>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0" y="205749"/>
              <a:ext cx="945278" cy="827118"/>
              <a:chOff x="0" y="0"/>
              <a:chExt cx="812800" cy="711200"/>
            </a:xfrm>
          </p:grpSpPr>
          <p:sp>
            <p:nvSpPr>
              <p:cNvPr id="15" name="Freeform 15"/>
              <p:cNvSpPr/>
              <p:nvPr/>
            </p:nvSpPr>
            <p:spPr>
              <a:xfrm>
                <a:off x="64457" y="95058"/>
                <a:ext cx="683887" cy="616142"/>
              </a:xfrm>
              <a:custGeom>
                <a:avLst/>
                <a:gdLst/>
                <a:ahLst/>
                <a:cxnLst/>
                <a:rect l="l" t="t" r="r" b="b"/>
                <a:pathLst>
                  <a:path w="683887" h="616142">
                    <a:moveTo>
                      <a:pt x="423212" y="47162"/>
                    </a:moveTo>
                    <a:lnTo>
                      <a:pt x="667074" y="473922"/>
                    </a:lnTo>
                    <a:cubicBezTo>
                      <a:pt x="683886" y="503343"/>
                      <a:pt x="683766" y="539488"/>
                      <a:pt x="666758" y="568796"/>
                    </a:cubicBezTo>
                    <a:cubicBezTo>
                      <a:pt x="649750" y="598104"/>
                      <a:pt x="618426" y="616142"/>
                      <a:pt x="584541" y="616142"/>
                    </a:cubicBezTo>
                    <a:lnTo>
                      <a:pt x="99345" y="616142"/>
                    </a:lnTo>
                    <a:cubicBezTo>
                      <a:pt x="65460" y="616142"/>
                      <a:pt x="34136" y="598104"/>
                      <a:pt x="17128" y="568796"/>
                    </a:cubicBezTo>
                    <a:cubicBezTo>
                      <a:pt x="120" y="539488"/>
                      <a:pt x="0" y="503343"/>
                      <a:pt x="16812" y="473922"/>
                    </a:cubicBezTo>
                    <a:lnTo>
                      <a:pt x="260674" y="47162"/>
                    </a:lnTo>
                    <a:cubicBezTo>
                      <a:pt x="277339" y="17998"/>
                      <a:pt x="308354" y="0"/>
                      <a:pt x="341943" y="0"/>
                    </a:cubicBezTo>
                    <a:cubicBezTo>
                      <a:pt x="375532" y="0"/>
                      <a:pt x="406547" y="17998"/>
                      <a:pt x="423212" y="47162"/>
                    </a:cubicBezTo>
                    <a:close/>
                  </a:path>
                </a:pathLst>
              </a:custGeom>
              <a:solidFill>
                <a:srgbClr val="000000">
                  <a:alpha val="0"/>
                </a:srgbClr>
              </a:solidFill>
              <a:ln w="123825" cap="sq">
                <a:solidFill>
                  <a:srgbClr val="000000"/>
                </a:solidFill>
                <a:prstDash val="solid"/>
                <a:miter/>
              </a:ln>
            </p:spPr>
          </p:sp>
          <p:sp>
            <p:nvSpPr>
              <p:cNvPr id="16" name="TextBox 16"/>
              <p:cNvSpPr txBox="1"/>
              <p:nvPr/>
            </p:nvSpPr>
            <p:spPr>
              <a:xfrm>
                <a:off x="127000" y="282575"/>
                <a:ext cx="558800" cy="377825"/>
              </a:xfrm>
              <a:prstGeom prst="rect">
                <a:avLst/>
              </a:prstGeom>
            </p:spPr>
            <p:txBody>
              <a:bodyPr lIns="50800" tIns="50800" rIns="50800" bIns="50800" rtlCol="0" anchor="ctr"/>
              <a:lstStyle/>
              <a:p>
                <a:pPr algn="ctr">
                  <a:lnSpc>
                    <a:spcPts val="2800"/>
                  </a:lnSpc>
                </a:pPr>
                <a:endParaRPr/>
              </a:p>
            </p:txBody>
          </p:sp>
        </p:grpSp>
      </p:grpSp>
      <p:grpSp>
        <p:nvGrpSpPr>
          <p:cNvPr id="17" name="Group 17"/>
          <p:cNvGrpSpPr/>
          <p:nvPr/>
        </p:nvGrpSpPr>
        <p:grpSpPr>
          <a:xfrm>
            <a:off x="7239000" y="1362067"/>
            <a:ext cx="10096500" cy="6820781"/>
            <a:chOff x="0" y="0"/>
            <a:chExt cx="13462000" cy="9094374"/>
          </a:xfrm>
        </p:grpSpPr>
        <p:sp>
          <p:nvSpPr>
            <p:cNvPr id="18" name="AutoShape 18"/>
            <p:cNvSpPr/>
            <p:nvPr/>
          </p:nvSpPr>
          <p:spPr>
            <a:xfrm>
              <a:off x="2434617" y="35803"/>
              <a:ext cx="3723532" cy="0"/>
            </a:xfrm>
            <a:prstGeom prst="line">
              <a:avLst/>
            </a:prstGeom>
            <a:ln w="71606" cap="flat">
              <a:solidFill>
                <a:srgbClr val="CCCCCC"/>
              </a:solidFill>
              <a:prstDash val="solid"/>
              <a:headEnd type="none" w="sm" len="sm"/>
              <a:tailEnd type="none" w="sm" len="sm"/>
            </a:ln>
          </p:spPr>
        </p:sp>
        <p:grpSp>
          <p:nvGrpSpPr>
            <p:cNvPr id="19" name="Group 19"/>
            <p:cNvGrpSpPr/>
            <p:nvPr/>
          </p:nvGrpSpPr>
          <p:grpSpPr>
            <a:xfrm>
              <a:off x="0" y="0"/>
              <a:ext cx="2004979" cy="2004979"/>
              <a:chOff x="0" y="0"/>
              <a:chExt cx="509399" cy="509399"/>
            </a:xfrm>
          </p:grpSpPr>
          <p:sp>
            <p:nvSpPr>
              <p:cNvPr id="20" name="Freeform 20"/>
              <p:cNvSpPr/>
              <p:nvPr/>
            </p:nvSpPr>
            <p:spPr>
              <a:xfrm>
                <a:off x="0" y="0"/>
                <a:ext cx="509399" cy="509399"/>
              </a:xfrm>
              <a:custGeom>
                <a:avLst/>
                <a:gdLst/>
                <a:ahLst/>
                <a:cxnLst/>
                <a:rect l="l" t="t" r="r" b="b"/>
                <a:pathLst>
                  <a:path w="509399" h="509399">
                    <a:moveTo>
                      <a:pt x="0" y="0"/>
                    </a:moveTo>
                    <a:lnTo>
                      <a:pt x="509399" y="0"/>
                    </a:lnTo>
                    <a:lnTo>
                      <a:pt x="509399" y="509399"/>
                    </a:lnTo>
                    <a:lnTo>
                      <a:pt x="0" y="509399"/>
                    </a:lnTo>
                    <a:close/>
                  </a:path>
                </a:pathLst>
              </a:custGeom>
              <a:solidFill>
                <a:srgbClr val="000000"/>
              </a:solidFill>
            </p:spPr>
          </p:sp>
          <p:sp>
            <p:nvSpPr>
              <p:cNvPr id="21" name="TextBox 21"/>
              <p:cNvSpPr txBox="1"/>
              <p:nvPr/>
            </p:nvSpPr>
            <p:spPr>
              <a:xfrm>
                <a:off x="0" y="-66675"/>
                <a:ext cx="509399" cy="576074"/>
              </a:xfrm>
              <a:prstGeom prst="rect">
                <a:avLst/>
              </a:prstGeom>
            </p:spPr>
            <p:txBody>
              <a:bodyPr lIns="50800" tIns="50800" rIns="50800" bIns="50800" rtlCol="0" anchor="ctr"/>
              <a:lstStyle/>
              <a:p>
                <a:pPr marL="0" lvl="0" indent="0" algn="ctr">
                  <a:lnSpc>
                    <a:spcPts val="6500"/>
                  </a:lnSpc>
                </a:pPr>
                <a:r>
                  <a:rPr lang="en-US" sz="5000">
                    <a:solidFill>
                      <a:srgbClr val="000001"/>
                    </a:solidFill>
                    <a:latin typeface="Cy Grotesk Key Bold"/>
                  </a:rPr>
                  <a:t>B</a:t>
                </a:r>
              </a:p>
            </p:txBody>
          </p:sp>
        </p:grpSp>
        <p:grpSp>
          <p:nvGrpSpPr>
            <p:cNvPr id="22" name="Group 22"/>
            <p:cNvGrpSpPr/>
            <p:nvPr/>
          </p:nvGrpSpPr>
          <p:grpSpPr>
            <a:xfrm>
              <a:off x="0" y="2363132"/>
              <a:ext cx="2004979" cy="2004979"/>
              <a:chOff x="0" y="0"/>
              <a:chExt cx="509399" cy="509399"/>
            </a:xfrm>
          </p:grpSpPr>
          <p:sp>
            <p:nvSpPr>
              <p:cNvPr id="23" name="Freeform 23"/>
              <p:cNvSpPr/>
              <p:nvPr/>
            </p:nvSpPr>
            <p:spPr>
              <a:xfrm>
                <a:off x="0" y="0"/>
                <a:ext cx="509399" cy="509399"/>
              </a:xfrm>
              <a:custGeom>
                <a:avLst/>
                <a:gdLst/>
                <a:ahLst/>
                <a:cxnLst/>
                <a:rect l="l" t="t" r="r" b="b"/>
                <a:pathLst>
                  <a:path w="509399" h="509399">
                    <a:moveTo>
                      <a:pt x="0" y="0"/>
                    </a:moveTo>
                    <a:lnTo>
                      <a:pt x="509399" y="0"/>
                    </a:lnTo>
                    <a:lnTo>
                      <a:pt x="509399" y="509399"/>
                    </a:lnTo>
                    <a:lnTo>
                      <a:pt x="0" y="509399"/>
                    </a:lnTo>
                    <a:close/>
                  </a:path>
                </a:pathLst>
              </a:custGeom>
              <a:solidFill>
                <a:srgbClr val="000001"/>
              </a:solidFill>
            </p:spPr>
          </p:sp>
          <p:sp>
            <p:nvSpPr>
              <p:cNvPr id="24" name="TextBox 24"/>
              <p:cNvSpPr txBox="1"/>
              <p:nvPr/>
            </p:nvSpPr>
            <p:spPr>
              <a:xfrm>
                <a:off x="0" y="-66675"/>
                <a:ext cx="509399" cy="576074"/>
              </a:xfrm>
              <a:prstGeom prst="rect">
                <a:avLst/>
              </a:prstGeom>
            </p:spPr>
            <p:txBody>
              <a:bodyPr lIns="50800" tIns="50800" rIns="50800" bIns="50800" rtlCol="0" anchor="ctr"/>
              <a:lstStyle/>
              <a:p>
                <a:pPr marL="0" lvl="0" indent="0" algn="ctr">
                  <a:lnSpc>
                    <a:spcPts val="6500"/>
                  </a:lnSpc>
                </a:pPr>
                <a:r>
                  <a:rPr lang="en-US" sz="5000">
                    <a:solidFill>
                      <a:srgbClr val="000001"/>
                    </a:solidFill>
                    <a:latin typeface="Cy Grotesk Key Bold"/>
                  </a:rPr>
                  <a:t>D</a:t>
                </a:r>
              </a:p>
            </p:txBody>
          </p:sp>
        </p:grpSp>
        <p:grpSp>
          <p:nvGrpSpPr>
            <p:cNvPr id="25" name="Group 25"/>
            <p:cNvGrpSpPr/>
            <p:nvPr/>
          </p:nvGrpSpPr>
          <p:grpSpPr>
            <a:xfrm>
              <a:off x="0" y="4726264"/>
              <a:ext cx="2004979" cy="2004979"/>
              <a:chOff x="0" y="0"/>
              <a:chExt cx="509399" cy="509399"/>
            </a:xfrm>
          </p:grpSpPr>
          <p:sp>
            <p:nvSpPr>
              <p:cNvPr id="26" name="Freeform 26"/>
              <p:cNvSpPr/>
              <p:nvPr/>
            </p:nvSpPr>
            <p:spPr>
              <a:xfrm>
                <a:off x="0" y="0"/>
                <a:ext cx="509399" cy="509399"/>
              </a:xfrm>
              <a:custGeom>
                <a:avLst/>
                <a:gdLst/>
                <a:ahLst/>
                <a:cxnLst/>
                <a:rect l="l" t="t" r="r" b="b"/>
                <a:pathLst>
                  <a:path w="509399" h="509399">
                    <a:moveTo>
                      <a:pt x="0" y="0"/>
                    </a:moveTo>
                    <a:lnTo>
                      <a:pt x="509399" y="0"/>
                    </a:lnTo>
                    <a:lnTo>
                      <a:pt x="509399" y="509399"/>
                    </a:lnTo>
                    <a:lnTo>
                      <a:pt x="0" y="509399"/>
                    </a:lnTo>
                    <a:close/>
                  </a:path>
                </a:pathLst>
              </a:custGeom>
              <a:solidFill>
                <a:srgbClr val="000001"/>
              </a:solidFill>
            </p:spPr>
          </p:sp>
          <p:sp>
            <p:nvSpPr>
              <p:cNvPr id="27" name="TextBox 27"/>
              <p:cNvSpPr txBox="1"/>
              <p:nvPr/>
            </p:nvSpPr>
            <p:spPr>
              <a:xfrm>
                <a:off x="0" y="-66675"/>
                <a:ext cx="509399" cy="576074"/>
              </a:xfrm>
              <a:prstGeom prst="rect">
                <a:avLst/>
              </a:prstGeom>
            </p:spPr>
            <p:txBody>
              <a:bodyPr lIns="50800" tIns="50800" rIns="50800" bIns="50800" rtlCol="0" anchor="ctr"/>
              <a:lstStyle/>
              <a:p>
                <a:pPr marL="0" lvl="0" indent="0" algn="ctr">
                  <a:lnSpc>
                    <a:spcPts val="6500"/>
                  </a:lnSpc>
                </a:pPr>
                <a:r>
                  <a:rPr lang="en-US" sz="5000">
                    <a:solidFill>
                      <a:srgbClr val="000001"/>
                    </a:solidFill>
                    <a:latin typeface="Cy Grotesk Key Bold"/>
                  </a:rPr>
                  <a:t>O</a:t>
                </a:r>
              </a:p>
            </p:txBody>
          </p:sp>
        </p:grpSp>
        <p:grpSp>
          <p:nvGrpSpPr>
            <p:cNvPr id="28" name="Group 28"/>
            <p:cNvGrpSpPr/>
            <p:nvPr/>
          </p:nvGrpSpPr>
          <p:grpSpPr>
            <a:xfrm>
              <a:off x="0" y="7089395"/>
              <a:ext cx="2004979" cy="2004979"/>
              <a:chOff x="0" y="0"/>
              <a:chExt cx="509399" cy="509399"/>
            </a:xfrm>
          </p:grpSpPr>
          <p:sp>
            <p:nvSpPr>
              <p:cNvPr id="29" name="Freeform 29"/>
              <p:cNvSpPr/>
              <p:nvPr/>
            </p:nvSpPr>
            <p:spPr>
              <a:xfrm>
                <a:off x="0" y="0"/>
                <a:ext cx="509399" cy="509399"/>
              </a:xfrm>
              <a:custGeom>
                <a:avLst/>
                <a:gdLst/>
                <a:ahLst/>
                <a:cxnLst/>
                <a:rect l="l" t="t" r="r" b="b"/>
                <a:pathLst>
                  <a:path w="509399" h="509399">
                    <a:moveTo>
                      <a:pt x="0" y="0"/>
                    </a:moveTo>
                    <a:lnTo>
                      <a:pt x="509399" y="0"/>
                    </a:lnTo>
                    <a:lnTo>
                      <a:pt x="509399" y="509399"/>
                    </a:lnTo>
                    <a:lnTo>
                      <a:pt x="0" y="509399"/>
                    </a:lnTo>
                    <a:close/>
                  </a:path>
                </a:pathLst>
              </a:custGeom>
              <a:solidFill>
                <a:srgbClr val="000000"/>
              </a:solidFill>
            </p:spPr>
          </p:sp>
          <p:sp>
            <p:nvSpPr>
              <p:cNvPr id="30" name="TextBox 30"/>
              <p:cNvSpPr txBox="1"/>
              <p:nvPr/>
            </p:nvSpPr>
            <p:spPr>
              <a:xfrm>
                <a:off x="0" y="-66675"/>
                <a:ext cx="509399" cy="576074"/>
              </a:xfrm>
              <a:prstGeom prst="rect">
                <a:avLst/>
              </a:prstGeom>
            </p:spPr>
            <p:txBody>
              <a:bodyPr lIns="50800" tIns="50800" rIns="50800" bIns="50800" rtlCol="0" anchor="ctr"/>
              <a:lstStyle/>
              <a:p>
                <a:pPr marL="0" lvl="0" indent="0" algn="ctr">
                  <a:lnSpc>
                    <a:spcPts val="6500"/>
                  </a:lnSpc>
                </a:pPr>
                <a:r>
                  <a:rPr lang="en-US" sz="5000">
                    <a:solidFill>
                      <a:srgbClr val="000001"/>
                    </a:solidFill>
                    <a:latin typeface="Cy Grotesk Key Bold"/>
                  </a:rPr>
                  <a:t>U</a:t>
                </a:r>
              </a:p>
            </p:txBody>
          </p:sp>
        </p:grpSp>
        <p:sp>
          <p:nvSpPr>
            <p:cNvPr id="31" name="AutoShape 31"/>
            <p:cNvSpPr/>
            <p:nvPr/>
          </p:nvSpPr>
          <p:spPr>
            <a:xfrm>
              <a:off x="2434617" y="2398935"/>
              <a:ext cx="3723532" cy="0"/>
            </a:xfrm>
            <a:prstGeom prst="line">
              <a:avLst/>
            </a:prstGeom>
            <a:ln w="71606" cap="flat">
              <a:solidFill>
                <a:srgbClr val="CCCCCC"/>
              </a:solidFill>
              <a:prstDash val="solid"/>
              <a:headEnd type="none" w="sm" len="sm"/>
              <a:tailEnd type="none" w="sm" len="sm"/>
            </a:ln>
          </p:spPr>
        </p:sp>
        <p:sp>
          <p:nvSpPr>
            <p:cNvPr id="32" name="AutoShape 32"/>
            <p:cNvSpPr/>
            <p:nvPr/>
          </p:nvSpPr>
          <p:spPr>
            <a:xfrm>
              <a:off x="2434617" y="4762067"/>
              <a:ext cx="3723532" cy="0"/>
            </a:xfrm>
            <a:prstGeom prst="line">
              <a:avLst/>
            </a:prstGeom>
            <a:ln w="71606" cap="flat">
              <a:solidFill>
                <a:srgbClr val="CCCCCC"/>
              </a:solidFill>
              <a:prstDash val="solid"/>
              <a:headEnd type="none" w="sm" len="sm"/>
              <a:tailEnd type="none" w="sm" len="sm"/>
            </a:ln>
          </p:spPr>
        </p:sp>
        <p:sp>
          <p:nvSpPr>
            <p:cNvPr id="33" name="AutoShape 33"/>
            <p:cNvSpPr/>
            <p:nvPr/>
          </p:nvSpPr>
          <p:spPr>
            <a:xfrm>
              <a:off x="2434617" y="7125199"/>
              <a:ext cx="3723532" cy="0"/>
            </a:xfrm>
            <a:prstGeom prst="line">
              <a:avLst/>
            </a:prstGeom>
            <a:ln w="71606" cap="flat">
              <a:solidFill>
                <a:srgbClr val="CCCCCC"/>
              </a:solidFill>
              <a:prstDash val="solid"/>
              <a:headEnd type="none" w="sm" len="sm"/>
              <a:tailEnd type="none" w="sm" len="sm"/>
            </a:ln>
          </p:spPr>
        </p:sp>
        <p:sp>
          <p:nvSpPr>
            <p:cNvPr id="34" name="AutoShape 34"/>
            <p:cNvSpPr/>
            <p:nvPr/>
          </p:nvSpPr>
          <p:spPr>
            <a:xfrm>
              <a:off x="9738468" y="35803"/>
              <a:ext cx="3723532" cy="0"/>
            </a:xfrm>
            <a:prstGeom prst="line">
              <a:avLst/>
            </a:prstGeom>
            <a:ln w="71606" cap="flat">
              <a:solidFill>
                <a:srgbClr val="CCCCCC"/>
              </a:solidFill>
              <a:prstDash val="solid"/>
              <a:headEnd type="none" w="sm" len="sm"/>
              <a:tailEnd type="none" w="sm" len="sm"/>
            </a:ln>
          </p:spPr>
        </p:sp>
        <p:sp>
          <p:nvSpPr>
            <p:cNvPr id="35" name="AutoShape 35"/>
            <p:cNvSpPr/>
            <p:nvPr/>
          </p:nvSpPr>
          <p:spPr>
            <a:xfrm>
              <a:off x="9738468" y="2398935"/>
              <a:ext cx="3723532" cy="0"/>
            </a:xfrm>
            <a:prstGeom prst="line">
              <a:avLst/>
            </a:prstGeom>
            <a:ln w="71606" cap="flat">
              <a:solidFill>
                <a:srgbClr val="CCCCCC"/>
              </a:solidFill>
              <a:prstDash val="solid"/>
              <a:headEnd type="none" w="sm" len="sm"/>
              <a:tailEnd type="none" w="sm" len="sm"/>
            </a:ln>
          </p:spPr>
        </p:sp>
        <p:sp>
          <p:nvSpPr>
            <p:cNvPr id="36" name="AutoShape 36"/>
            <p:cNvSpPr/>
            <p:nvPr/>
          </p:nvSpPr>
          <p:spPr>
            <a:xfrm>
              <a:off x="9738468" y="4762067"/>
              <a:ext cx="3723532" cy="0"/>
            </a:xfrm>
            <a:prstGeom prst="line">
              <a:avLst/>
            </a:prstGeom>
            <a:ln w="71606" cap="flat">
              <a:solidFill>
                <a:srgbClr val="CCCCCC"/>
              </a:solidFill>
              <a:prstDash val="solid"/>
              <a:headEnd type="none" w="sm" len="sm"/>
              <a:tailEnd type="none" w="sm" len="sm"/>
            </a:ln>
          </p:spPr>
        </p:sp>
        <p:sp>
          <p:nvSpPr>
            <p:cNvPr id="37" name="AutoShape 37"/>
            <p:cNvSpPr/>
            <p:nvPr/>
          </p:nvSpPr>
          <p:spPr>
            <a:xfrm>
              <a:off x="7303851" y="7125199"/>
              <a:ext cx="6158149" cy="0"/>
            </a:xfrm>
            <a:prstGeom prst="line">
              <a:avLst/>
            </a:prstGeom>
            <a:ln w="71606" cap="flat">
              <a:solidFill>
                <a:srgbClr val="CCCCCC"/>
              </a:solidFill>
              <a:prstDash val="solid"/>
              <a:headEnd type="none" w="sm" len="sm"/>
              <a:tailEnd type="none" w="sm" len="sm"/>
            </a:ln>
          </p:spPr>
        </p:sp>
        <p:sp>
          <p:nvSpPr>
            <p:cNvPr id="38" name="TextBox 38"/>
            <p:cNvSpPr txBox="1"/>
            <p:nvPr/>
          </p:nvSpPr>
          <p:spPr>
            <a:xfrm>
              <a:off x="2434617" y="2822160"/>
              <a:ext cx="3723532" cy="801721"/>
            </a:xfrm>
            <a:prstGeom prst="rect">
              <a:avLst/>
            </a:prstGeom>
          </p:spPr>
          <p:txBody>
            <a:bodyPr lIns="0" tIns="0" rIns="0" bIns="0" rtlCol="0" anchor="t">
              <a:spAutoFit/>
            </a:bodyPr>
            <a:lstStyle/>
            <a:p>
              <a:pPr algn="l">
                <a:lnSpc>
                  <a:spcPts val="4397"/>
                </a:lnSpc>
              </a:pPr>
              <a:endParaRPr/>
            </a:p>
          </p:txBody>
        </p:sp>
      </p:grpSp>
      <p:grpSp>
        <p:nvGrpSpPr>
          <p:cNvPr id="39" name="Group 39"/>
          <p:cNvGrpSpPr/>
          <p:nvPr/>
        </p:nvGrpSpPr>
        <p:grpSpPr>
          <a:xfrm>
            <a:off x="4924024" y="7139535"/>
            <a:ext cx="1143000" cy="1143000"/>
            <a:chOff x="0" y="0"/>
            <a:chExt cx="1524000" cy="1524000"/>
          </a:xfrm>
        </p:grpSpPr>
        <p:grpSp>
          <p:nvGrpSpPr>
            <p:cNvPr id="40" name="Group 40"/>
            <p:cNvGrpSpPr/>
            <p:nvPr/>
          </p:nvGrpSpPr>
          <p:grpSpPr>
            <a:xfrm>
              <a:off x="0" y="0"/>
              <a:ext cx="1524000" cy="1524000"/>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id="42" name="TextBox 42"/>
              <p:cNvSpPr txBox="1"/>
              <p:nvPr/>
            </p:nvSpPr>
            <p:spPr>
              <a:xfrm>
                <a:off x="76200" y="76200"/>
                <a:ext cx="660400" cy="660400"/>
              </a:xfrm>
              <a:prstGeom prst="rect">
                <a:avLst/>
              </a:prstGeom>
            </p:spPr>
            <p:txBody>
              <a:bodyPr lIns="0" tIns="0" rIns="0" bIns="0" rtlCol="0" anchor="ctr"/>
              <a:lstStyle/>
              <a:p>
                <a:pPr marL="0" lvl="0" indent="0" algn="ctr">
                  <a:lnSpc>
                    <a:spcPts val="3449"/>
                  </a:lnSpc>
                  <a:spcBef>
                    <a:spcPct val="0"/>
                  </a:spcBef>
                </a:pPr>
                <a:endParaRPr/>
              </a:p>
            </p:txBody>
          </p:sp>
        </p:grpSp>
        <p:sp>
          <p:nvSpPr>
            <p:cNvPr id="43" name="Freeform 43"/>
            <p:cNvSpPr/>
            <p:nvPr/>
          </p:nvSpPr>
          <p:spPr>
            <a:xfrm>
              <a:off x="274320" y="335280"/>
              <a:ext cx="975360" cy="975360"/>
            </a:xfrm>
            <a:custGeom>
              <a:avLst/>
              <a:gdLst/>
              <a:ahLst/>
              <a:cxnLst/>
              <a:rect l="l" t="t" r="r" b="b"/>
              <a:pathLst>
                <a:path w="975360" h="975360">
                  <a:moveTo>
                    <a:pt x="0" y="0"/>
                  </a:moveTo>
                  <a:lnTo>
                    <a:pt x="975360" y="0"/>
                  </a:lnTo>
                  <a:lnTo>
                    <a:pt x="975360" y="975360"/>
                  </a:lnTo>
                  <a:lnTo>
                    <a:pt x="0" y="9753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grpSp>
      <p:sp>
        <p:nvSpPr>
          <p:cNvPr id="44" name="Freeform 44"/>
          <p:cNvSpPr/>
          <p:nvPr/>
        </p:nvSpPr>
        <p:spPr>
          <a:xfrm>
            <a:off x="4720290" y="1047750"/>
            <a:ext cx="1550470" cy="1440527"/>
          </a:xfrm>
          <a:custGeom>
            <a:avLst/>
            <a:gdLst/>
            <a:ahLst/>
            <a:cxnLst/>
            <a:rect l="l" t="t" r="r" b="b"/>
            <a:pathLst>
              <a:path w="1550470" h="1440527">
                <a:moveTo>
                  <a:pt x="0" y="0"/>
                </a:moveTo>
                <a:lnTo>
                  <a:pt x="1550469" y="0"/>
                </a:lnTo>
                <a:lnTo>
                  <a:pt x="1550469" y="1440527"/>
                </a:lnTo>
                <a:lnTo>
                  <a:pt x="0" y="144052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pic>
        <p:nvPicPr>
          <p:cNvPr id="45" name="Picture 45"/>
          <p:cNvPicPr>
            <a:picLocks noChangeAspect="1"/>
          </p:cNvPicPr>
          <p:nvPr/>
        </p:nvPicPr>
        <p:blipFill>
          <a:blip r:embed="rId10"/>
          <a:srcRect/>
          <a:stretch>
            <a:fillRect/>
          </a:stretch>
        </p:blipFill>
        <p:spPr>
          <a:xfrm>
            <a:off x="16181651" y="8630362"/>
            <a:ext cx="1720377" cy="1255875"/>
          </a:xfrm>
          <a:prstGeom prst="rect">
            <a:avLst/>
          </a:prstGeom>
        </p:spPr>
      </p:pic>
      <p:sp>
        <p:nvSpPr>
          <p:cNvPr id="46" name="Freeform 46"/>
          <p:cNvSpPr/>
          <p:nvPr/>
        </p:nvSpPr>
        <p:spPr>
          <a:xfrm>
            <a:off x="15959855" y="380077"/>
            <a:ext cx="2163969" cy="1773711"/>
          </a:xfrm>
          <a:custGeom>
            <a:avLst/>
            <a:gdLst/>
            <a:ahLst/>
            <a:cxnLst/>
            <a:rect l="l" t="t" r="r" b="b"/>
            <a:pathLst>
              <a:path w="2163969" h="1773711">
                <a:moveTo>
                  <a:pt x="0" y="0"/>
                </a:moveTo>
                <a:lnTo>
                  <a:pt x="2163969" y="0"/>
                </a:lnTo>
                <a:lnTo>
                  <a:pt x="2163969" y="1773711"/>
                </a:lnTo>
                <a:lnTo>
                  <a:pt x="0" y="177371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47" name="TextBox 47"/>
          <p:cNvSpPr txBox="1"/>
          <p:nvPr/>
        </p:nvSpPr>
        <p:spPr>
          <a:xfrm>
            <a:off x="427368" y="389602"/>
            <a:ext cx="5068156" cy="2193925"/>
          </a:xfrm>
          <a:prstGeom prst="rect">
            <a:avLst/>
          </a:prstGeom>
        </p:spPr>
        <p:txBody>
          <a:bodyPr lIns="0" tIns="0" rIns="0" bIns="0" rtlCol="0" anchor="t">
            <a:spAutoFit/>
          </a:bodyPr>
          <a:lstStyle/>
          <a:p>
            <a:pPr marL="0" lvl="0" indent="0" algn="l">
              <a:lnSpc>
                <a:spcPts val="5750"/>
              </a:lnSpc>
              <a:spcBef>
                <a:spcPct val="0"/>
              </a:spcBef>
            </a:pPr>
            <a:r>
              <a:rPr lang="en-US" sz="5000">
                <a:solidFill>
                  <a:srgbClr val="000001"/>
                </a:solidFill>
                <a:latin typeface="Cy Grotesk Key Bold"/>
              </a:rPr>
              <a:t>APPLICATIONS OF BTX IN INDUSTRIES</a:t>
            </a:r>
          </a:p>
        </p:txBody>
      </p:sp>
      <p:sp>
        <p:nvSpPr>
          <p:cNvPr id="48" name="TextBox 48"/>
          <p:cNvSpPr txBox="1"/>
          <p:nvPr/>
        </p:nvSpPr>
        <p:spPr>
          <a:xfrm>
            <a:off x="9284094" y="1443702"/>
            <a:ext cx="7334250" cy="1509750"/>
          </a:xfrm>
          <a:prstGeom prst="rect">
            <a:avLst/>
          </a:prstGeom>
        </p:spPr>
        <p:txBody>
          <a:bodyPr lIns="0" tIns="0" rIns="0" bIns="0" rtlCol="0" anchor="t">
            <a:spAutoFit/>
          </a:bodyPr>
          <a:lstStyle/>
          <a:p>
            <a:pPr algn="ctr">
              <a:lnSpc>
                <a:spcPts val="3027"/>
              </a:lnSpc>
            </a:pPr>
            <a:r>
              <a:rPr lang="en-US" sz="2162">
                <a:solidFill>
                  <a:srgbClr val="000001"/>
                </a:solidFill>
                <a:latin typeface="Canva Sans"/>
              </a:rPr>
              <a:t>Solvent: Toluene and xylene are widely used as solvents in various industries, including paint and coatings, adhesives, rubber, printing inks, and pharmaceuticals.</a:t>
            </a:r>
          </a:p>
        </p:txBody>
      </p:sp>
      <p:sp>
        <p:nvSpPr>
          <p:cNvPr id="49" name="TextBox 49"/>
          <p:cNvSpPr txBox="1"/>
          <p:nvPr/>
        </p:nvSpPr>
        <p:spPr>
          <a:xfrm>
            <a:off x="9267398" y="3473551"/>
            <a:ext cx="7367641" cy="1125670"/>
          </a:xfrm>
          <a:prstGeom prst="rect">
            <a:avLst/>
          </a:prstGeom>
        </p:spPr>
        <p:txBody>
          <a:bodyPr lIns="0" tIns="0" rIns="0" bIns="0" rtlCol="0" anchor="t">
            <a:spAutoFit/>
          </a:bodyPr>
          <a:lstStyle/>
          <a:p>
            <a:pPr algn="ctr">
              <a:lnSpc>
                <a:spcPts val="3055"/>
              </a:lnSpc>
            </a:pPr>
            <a:r>
              <a:rPr lang="en-US" sz="2182">
                <a:solidFill>
                  <a:srgbClr val="000001"/>
                </a:solidFill>
                <a:latin typeface="Canva Sans"/>
              </a:rPr>
              <a:t>Fuel Additive: Toluene is sometimes used as an octane booster in gasoline. It improves the octane rating of gasoline and enhances engine performance.</a:t>
            </a:r>
          </a:p>
        </p:txBody>
      </p:sp>
      <p:sp>
        <p:nvSpPr>
          <p:cNvPr id="50" name="TextBox 50"/>
          <p:cNvSpPr txBox="1"/>
          <p:nvPr/>
        </p:nvSpPr>
        <p:spPr>
          <a:xfrm>
            <a:off x="8782050" y="5123096"/>
            <a:ext cx="8477250" cy="1148356"/>
          </a:xfrm>
          <a:prstGeom prst="rect">
            <a:avLst/>
          </a:prstGeom>
        </p:spPr>
        <p:txBody>
          <a:bodyPr lIns="0" tIns="0" rIns="0" bIns="0" rtlCol="0" anchor="t">
            <a:spAutoFit/>
          </a:bodyPr>
          <a:lstStyle/>
          <a:p>
            <a:pPr algn="ctr">
              <a:lnSpc>
                <a:spcPts val="2302"/>
              </a:lnSpc>
            </a:pPr>
            <a:r>
              <a:rPr lang="en-US" sz="1644">
                <a:solidFill>
                  <a:srgbClr val="000001"/>
                </a:solidFill>
                <a:latin typeface="Canva Sans"/>
              </a:rPr>
              <a:t>Feedstock for Chemical Synthesis: Benzene, toluene, and xylene are important raw materials for the production of various chemicals,plastics, synthetic fibers (such as polyester and nylon), resins, detergents, pesticides, pharmaceuticals, and explosives (such as TNT - trinitrotoluene).</a:t>
            </a:r>
          </a:p>
        </p:txBody>
      </p:sp>
      <p:sp>
        <p:nvSpPr>
          <p:cNvPr id="51" name="TextBox 51"/>
          <p:cNvSpPr txBox="1"/>
          <p:nvPr/>
        </p:nvSpPr>
        <p:spPr>
          <a:xfrm>
            <a:off x="9059563" y="6750162"/>
            <a:ext cx="7592172" cy="1432686"/>
          </a:xfrm>
          <a:prstGeom prst="rect">
            <a:avLst/>
          </a:prstGeom>
        </p:spPr>
        <p:txBody>
          <a:bodyPr lIns="0" tIns="0" rIns="0" bIns="0" rtlCol="0" anchor="t">
            <a:spAutoFit/>
          </a:bodyPr>
          <a:lstStyle/>
          <a:p>
            <a:pPr algn="ctr">
              <a:lnSpc>
                <a:spcPts val="2849"/>
              </a:lnSpc>
            </a:pPr>
            <a:r>
              <a:rPr lang="en-US" sz="2035">
                <a:solidFill>
                  <a:srgbClr val="000001"/>
                </a:solidFill>
                <a:latin typeface="Canva Sans"/>
              </a:rPr>
              <a:t>Rubber and Tire Manufacturing: Toluene is used in the production of synthetic rubber, which is used in the manufacturing of tires, conveyor belts, hoses, and other rubber products.</a:t>
            </a:r>
          </a:p>
        </p:txBody>
      </p:sp>
      <p:sp>
        <p:nvSpPr>
          <p:cNvPr id="52" name="TextBox 52"/>
          <p:cNvSpPr txBox="1"/>
          <p:nvPr/>
        </p:nvSpPr>
        <p:spPr>
          <a:xfrm>
            <a:off x="7704085" y="1190617"/>
            <a:ext cx="615672"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1</a:t>
            </a:r>
          </a:p>
        </p:txBody>
      </p:sp>
      <p:sp>
        <p:nvSpPr>
          <p:cNvPr id="53" name="TextBox 53"/>
          <p:cNvSpPr txBox="1"/>
          <p:nvPr/>
        </p:nvSpPr>
        <p:spPr>
          <a:xfrm>
            <a:off x="7686404" y="2940842"/>
            <a:ext cx="651034"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2</a:t>
            </a:r>
          </a:p>
        </p:txBody>
      </p:sp>
      <p:sp>
        <p:nvSpPr>
          <p:cNvPr id="54" name="TextBox 54"/>
          <p:cNvSpPr txBox="1"/>
          <p:nvPr/>
        </p:nvSpPr>
        <p:spPr>
          <a:xfrm>
            <a:off x="7647113" y="4688361"/>
            <a:ext cx="690324"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3</a:t>
            </a:r>
          </a:p>
        </p:txBody>
      </p:sp>
      <p:sp>
        <p:nvSpPr>
          <p:cNvPr id="55" name="TextBox 55"/>
          <p:cNvSpPr txBox="1"/>
          <p:nvPr/>
        </p:nvSpPr>
        <p:spPr>
          <a:xfrm>
            <a:off x="7650874" y="6435880"/>
            <a:ext cx="726877"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4</a:t>
            </a:r>
          </a:p>
        </p:txBody>
      </p:sp>
    </p:spTree>
  </p:cSld>
  <p:clrMapOvr>
    <a:masterClrMapping/>
  </p:clrMapOvr>
  <p:transition spd="med">
    <p:push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C784"/>
        </a:solidFill>
        <a:effectLst/>
      </p:bgPr>
    </p:bg>
    <p:spTree>
      <p:nvGrpSpPr>
        <p:cNvPr id="1" name=""/>
        <p:cNvGrpSpPr/>
        <p:nvPr/>
      </p:nvGrpSpPr>
      <p:grpSpPr>
        <a:xfrm>
          <a:off x="0" y="0"/>
          <a:ext cx="0" cy="0"/>
          <a:chOff x="0" y="0"/>
          <a:chExt cx="0" cy="0"/>
        </a:xfrm>
      </p:grpSpPr>
      <p:sp>
        <p:nvSpPr>
          <p:cNvPr id="2" name="TextBox 2"/>
          <p:cNvSpPr txBox="1"/>
          <p:nvPr/>
        </p:nvSpPr>
        <p:spPr>
          <a:xfrm>
            <a:off x="1524000" y="1625346"/>
            <a:ext cx="6711260" cy="1044575"/>
          </a:xfrm>
          <a:prstGeom prst="rect">
            <a:avLst/>
          </a:prstGeom>
        </p:spPr>
        <p:txBody>
          <a:bodyPr lIns="0" tIns="0" rIns="0" bIns="0" rtlCol="0" anchor="t">
            <a:spAutoFit/>
          </a:bodyPr>
          <a:lstStyle/>
          <a:p>
            <a:pPr marL="0" lvl="0" indent="0" algn="l">
              <a:lnSpc>
                <a:spcPts val="8049"/>
              </a:lnSpc>
            </a:pPr>
            <a:r>
              <a:rPr lang="en-US" sz="6999">
                <a:solidFill>
                  <a:srgbClr val="000001"/>
                </a:solidFill>
                <a:latin typeface="Cy Grotesk Key Bold"/>
              </a:rPr>
              <a:t>REFERENCES</a:t>
            </a:r>
          </a:p>
        </p:txBody>
      </p:sp>
      <p:grpSp>
        <p:nvGrpSpPr>
          <p:cNvPr id="3" name="Group 3"/>
          <p:cNvGrpSpPr/>
          <p:nvPr/>
        </p:nvGrpSpPr>
        <p:grpSpPr>
          <a:xfrm>
            <a:off x="10134600" y="800100"/>
            <a:ext cx="8329435" cy="8603937"/>
            <a:chOff x="0" y="0"/>
            <a:chExt cx="11105913" cy="11471916"/>
          </a:xfrm>
        </p:grpSpPr>
        <p:sp>
          <p:nvSpPr>
            <p:cNvPr id="4" name="Freeform 4"/>
            <p:cNvSpPr/>
            <p:nvPr/>
          </p:nvSpPr>
          <p:spPr>
            <a:xfrm rot="-10800000">
              <a:off x="0" y="0"/>
              <a:ext cx="10414000" cy="10606852"/>
            </a:xfrm>
            <a:custGeom>
              <a:avLst/>
              <a:gdLst/>
              <a:ahLst/>
              <a:cxnLst/>
              <a:rect l="l" t="t" r="r" b="b"/>
              <a:pathLst>
                <a:path w="10414000" h="10606852">
                  <a:moveTo>
                    <a:pt x="0" y="0"/>
                  </a:moveTo>
                  <a:lnTo>
                    <a:pt x="10414000" y="0"/>
                  </a:lnTo>
                  <a:lnTo>
                    <a:pt x="10414000" y="10606852"/>
                  </a:lnTo>
                  <a:lnTo>
                    <a:pt x="0" y="106068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87077" y="689283"/>
              <a:ext cx="6532592" cy="7653527"/>
            </a:xfrm>
            <a:custGeom>
              <a:avLst/>
              <a:gdLst/>
              <a:ahLst/>
              <a:cxnLst/>
              <a:rect l="l" t="t" r="r" b="b"/>
              <a:pathLst>
                <a:path w="6532592" h="7653527">
                  <a:moveTo>
                    <a:pt x="0" y="0"/>
                  </a:moveTo>
                  <a:lnTo>
                    <a:pt x="6532592" y="0"/>
                  </a:lnTo>
                  <a:lnTo>
                    <a:pt x="6532592" y="7653527"/>
                  </a:lnTo>
                  <a:lnTo>
                    <a:pt x="0" y="7653527"/>
                  </a:lnTo>
                  <a:lnTo>
                    <a:pt x="0" y="0"/>
                  </a:lnTo>
                  <a:close/>
                </a:path>
              </a:pathLst>
            </a:custGeom>
            <a:blipFill>
              <a:blip r:embed="rId4">
                <a:extLst>
                  <a:ext uri="{96DAC541-7B7A-43D3-8B79-37D633B846F1}">
                    <asvg:svgBlip xmlns:asvg="http://schemas.microsoft.com/office/drawing/2016/SVG/main" xmlns="" r:embed="rId5"/>
                  </a:ext>
                </a:extLst>
              </a:blip>
              <a:stretch>
                <a:fillRect r="-7349"/>
              </a:stretch>
            </a:blipFill>
          </p:spPr>
        </p:sp>
        <p:sp>
          <p:nvSpPr>
            <p:cNvPr id="6" name="Freeform 6"/>
            <p:cNvSpPr/>
            <p:nvPr/>
          </p:nvSpPr>
          <p:spPr>
            <a:xfrm rot="1347623">
              <a:off x="5662330" y="1440816"/>
              <a:ext cx="4294194" cy="4900650"/>
            </a:xfrm>
            <a:custGeom>
              <a:avLst/>
              <a:gdLst/>
              <a:ahLst/>
              <a:cxnLst/>
              <a:rect l="l" t="t" r="r" b="b"/>
              <a:pathLst>
                <a:path w="4294194" h="4900650">
                  <a:moveTo>
                    <a:pt x="0" y="0"/>
                  </a:moveTo>
                  <a:lnTo>
                    <a:pt x="4294194" y="0"/>
                  </a:lnTo>
                  <a:lnTo>
                    <a:pt x="4294194" y="4900649"/>
                  </a:lnTo>
                  <a:lnTo>
                    <a:pt x="0" y="490064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2477479" y="4147359"/>
              <a:ext cx="5051776" cy="6776773"/>
            </a:xfrm>
            <a:custGeom>
              <a:avLst/>
              <a:gdLst/>
              <a:ahLst/>
              <a:cxnLst/>
              <a:rect l="l" t="t" r="r" b="b"/>
              <a:pathLst>
                <a:path w="5051776" h="6776773">
                  <a:moveTo>
                    <a:pt x="0" y="0"/>
                  </a:moveTo>
                  <a:lnTo>
                    <a:pt x="5051776" y="0"/>
                  </a:lnTo>
                  <a:lnTo>
                    <a:pt x="5051776" y="6776773"/>
                  </a:lnTo>
                  <a:lnTo>
                    <a:pt x="0" y="677677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2032000" y="10107736"/>
              <a:ext cx="3441739" cy="1364180"/>
            </a:xfrm>
            <a:custGeom>
              <a:avLst/>
              <a:gdLst/>
              <a:ahLst/>
              <a:cxnLst/>
              <a:rect l="l" t="t" r="r" b="b"/>
              <a:pathLst>
                <a:path w="3441739" h="1364180">
                  <a:moveTo>
                    <a:pt x="0" y="0"/>
                  </a:moveTo>
                  <a:lnTo>
                    <a:pt x="3441739" y="0"/>
                  </a:lnTo>
                  <a:lnTo>
                    <a:pt x="3441739" y="1364180"/>
                  </a:lnTo>
                  <a:lnTo>
                    <a:pt x="0" y="136418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9" name="Group 9"/>
            <p:cNvGrpSpPr/>
            <p:nvPr/>
          </p:nvGrpSpPr>
          <p:grpSpPr>
            <a:xfrm>
              <a:off x="0" y="689283"/>
              <a:ext cx="2413000" cy="2413000"/>
              <a:chOff x="0" y="0"/>
              <a:chExt cx="772160" cy="772160"/>
            </a:xfrm>
          </p:grpSpPr>
          <p:sp>
            <p:nvSpPr>
              <p:cNvPr id="10" name="Freeform 10"/>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FA8334"/>
              </a:solidFill>
              <a:ln cap="sq">
                <a:noFill/>
                <a:prstDash val="solid"/>
                <a:miter/>
              </a:ln>
            </p:spPr>
          </p:sp>
          <p:sp>
            <p:nvSpPr>
              <p:cNvPr id="11" name="TextBox 11"/>
              <p:cNvSpPr txBox="1"/>
              <p:nvPr/>
            </p:nvSpPr>
            <p:spPr>
              <a:xfrm>
                <a:off x="72390" y="81915"/>
                <a:ext cx="627380" cy="617855"/>
              </a:xfrm>
              <a:prstGeom prst="rect">
                <a:avLst/>
              </a:prstGeom>
            </p:spPr>
            <p:txBody>
              <a:bodyPr lIns="50800" tIns="50800" rIns="50800" bIns="50800" rtlCol="0" anchor="ctr"/>
              <a:lstStyle/>
              <a:p>
                <a:pPr marL="0" lvl="0" indent="0" algn="ctr">
                  <a:lnSpc>
                    <a:spcPts val="5750"/>
                  </a:lnSpc>
                  <a:spcBef>
                    <a:spcPct val="0"/>
                  </a:spcBef>
                </a:pPr>
                <a:r>
                  <a:rPr lang="en-US" sz="5000">
                    <a:solidFill>
                      <a:srgbClr val="000001"/>
                    </a:solidFill>
                    <a:latin typeface="Cy Grotesk Key Bold"/>
                  </a:rPr>
                  <a:t>H₂O</a:t>
                </a:r>
              </a:p>
            </p:txBody>
          </p:sp>
        </p:grpSp>
        <p:grpSp>
          <p:nvGrpSpPr>
            <p:cNvPr id="12" name="Group 12"/>
            <p:cNvGrpSpPr/>
            <p:nvPr/>
          </p:nvGrpSpPr>
          <p:grpSpPr>
            <a:xfrm rot="2117138">
              <a:off x="7058999" y="6053678"/>
              <a:ext cx="3810000" cy="2032000"/>
              <a:chOff x="0" y="0"/>
              <a:chExt cx="762000" cy="406400"/>
            </a:xfrm>
          </p:grpSpPr>
          <p:sp>
            <p:nvSpPr>
              <p:cNvPr id="13" name="Freeform 13"/>
              <p:cNvSpPr/>
              <p:nvPr/>
            </p:nvSpPr>
            <p:spPr>
              <a:xfrm>
                <a:off x="0" y="0"/>
                <a:ext cx="762000" cy="406400"/>
              </a:xfrm>
              <a:custGeom>
                <a:avLst/>
                <a:gdLst/>
                <a:ahLst/>
                <a:cxnLst/>
                <a:rect l="l" t="t" r="r" b="b"/>
                <a:pathLst>
                  <a:path w="762000" h="406400">
                    <a:moveTo>
                      <a:pt x="558800" y="0"/>
                    </a:moveTo>
                    <a:cubicBezTo>
                      <a:pt x="671024" y="0"/>
                      <a:pt x="762000" y="90976"/>
                      <a:pt x="762000" y="203200"/>
                    </a:cubicBezTo>
                    <a:cubicBezTo>
                      <a:pt x="762000" y="315424"/>
                      <a:pt x="671024" y="406400"/>
                      <a:pt x="558800" y="406400"/>
                    </a:cubicBezTo>
                    <a:lnTo>
                      <a:pt x="203200" y="406400"/>
                    </a:lnTo>
                    <a:cubicBezTo>
                      <a:pt x="90976" y="406400"/>
                      <a:pt x="0" y="315424"/>
                      <a:pt x="0" y="203200"/>
                    </a:cubicBezTo>
                    <a:cubicBezTo>
                      <a:pt x="0" y="90976"/>
                      <a:pt x="90976" y="0"/>
                      <a:pt x="203200" y="0"/>
                    </a:cubicBezTo>
                    <a:close/>
                  </a:path>
                </a:pathLst>
              </a:custGeom>
              <a:solidFill>
                <a:srgbClr val="86BFB3"/>
              </a:solidFill>
              <a:ln cap="sq">
                <a:noFill/>
                <a:prstDash val="solid"/>
                <a:miter/>
              </a:ln>
            </p:spPr>
          </p:sp>
          <p:sp>
            <p:nvSpPr>
              <p:cNvPr id="14" name="TextBox 14"/>
              <p:cNvSpPr txBox="1"/>
              <p:nvPr/>
            </p:nvSpPr>
            <p:spPr>
              <a:xfrm>
                <a:off x="0" y="9525"/>
                <a:ext cx="762000" cy="396875"/>
              </a:xfrm>
              <a:prstGeom prst="rect">
                <a:avLst/>
              </a:prstGeom>
            </p:spPr>
            <p:txBody>
              <a:bodyPr lIns="50800" tIns="50800" rIns="50800" bIns="50800" rtlCol="0" anchor="ctr"/>
              <a:lstStyle/>
              <a:p>
                <a:pPr marL="0" lvl="0" indent="0" algn="ctr">
                  <a:lnSpc>
                    <a:spcPts val="6324"/>
                  </a:lnSpc>
                  <a:spcBef>
                    <a:spcPct val="0"/>
                  </a:spcBef>
                </a:pPr>
                <a:r>
                  <a:rPr lang="en-US" sz="5499">
                    <a:solidFill>
                      <a:srgbClr val="000001"/>
                    </a:solidFill>
                    <a:latin typeface="Cy Grotesk Key Bold"/>
                  </a:rPr>
                  <a:t>NaCl</a:t>
                </a:r>
              </a:p>
            </p:txBody>
          </p:sp>
        </p:grpSp>
        <p:grpSp>
          <p:nvGrpSpPr>
            <p:cNvPr id="15" name="Group 15"/>
            <p:cNvGrpSpPr/>
            <p:nvPr/>
          </p:nvGrpSpPr>
          <p:grpSpPr>
            <a:xfrm>
              <a:off x="2243667" y="7310202"/>
              <a:ext cx="1905000" cy="1905000"/>
              <a:chOff x="0" y="0"/>
              <a:chExt cx="772160" cy="772160"/>
            </a:xfrm>
          </p:grpSpPr>
          <p:sp>
            <p:nvSpPr>
              <p:cNvPr id="16" name="Freeform 16"/>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F9C784"/>
              </a:solidFill>
              <a:ln cap="sq">
                <a:noFill/>
                <a:prstDash val="solid"/>
                <a:miter/>
              </a:ln>
            </p:spPr>
          </p:sp>
          <p:sp>
            <p:nvSpPr>
              <p:cNvPr id="17" name="TextBox 17"/>
              <p:cNvSpPr txBox="1"/>
              <p:nvPr/>
            </p:nvSpPr>
            <p:spPr>
              <a:xfrm>
                <a:off x="72390" y="81915"/>
                <a:ext cx="627380" cy="617855"/>
              </a:xfrm>
              <a:prstGeom prst="rect">
                <a:avLst/>
              </a:prstGeom>
            </p:spPr>
            <p:txBody>
              <a:bodyPr lIns="50800" tIns="50800" rIns="50800" bIns="50800" rtlCol="0" anchor="ctr"/>
              <a:lstStyle/>
              <a:p>
                <a:pPr marL="0" lvl="0" indent="0" algn="ctr">
                  <a:lnSpc>
                    <a:spcPts val="5750"/>
                  </a:lnSpc>
                  <a:spcBef>
                    <a:spcPct val="0"/>
                  </a:spcBef>
                </a:pPr>
                <a:r>
                  <a:rPr lang="en-US" sz="5000">
                    <a:solidFill>
                      <a:srgbClr val="000001"/>
                    </a:solidFill>
                    <a:latin typeface="Cy Grotesk Key Bold"/>
                  </a:rPr>
                  <a:t>?</a:t>
                </a:r>
              </a:p>
            </p:txBody>
          </p:sp>
        </p:grpSp>
      </p:grpSp>
      <p:sp>
        <p:nvSpPr>
          <p:cNvPr id="18" name="TextBox 18"/>
          <p:cNvSpPr txBox="1"/>
          <p:nvPr/>
        </p:nvSpPr>
        <p:spPr>
          <a:xfrm>
            <a:off x="564194" y="3063719"/>
            <a:ext cx="9959835" cy="6505575"/>
          </a:xfrm>
          <a:prstGeom prst="rect">
            <a:avLst/>
          </a:prstGeom>
        </p:spPr>
        <p:txBody>
          <a:bodyPr lIns="0" tIns="0" rIns="0" bIns="0" rtlCol="0" anchor="t">
            <a:spAutoFit/>
          </a:bodyPr>
          <a:lstStyle/>
          <a:p>
            <a:pPr marL="647700" lvl="1" indent="-323850">
              <a:lnSpc>
                <a:spcPts val="3900"/>
              </a:lnSpc>
              <a:buFont typeface="Arial"/>
              <a:buChar char="•"/>
            </a:pPr>
            <a:r>
              <a:rPr lang="en-US" sz="3000" u="sng" dirty="0">
                <a:solidFill>
                  <a:srgbClr val="000001"/>
                </a:solidFill>
                <a:latin typeface="Overpass"/>
                <a:hlinkClick r:id="rId12" tooltip="https://wayback.archive-it.org/all/20131021081308/http:/www1.eere.energy.gov/manufacturing/industries_technologies/chemicals/pdfs/profile_chap4.pdf"/>
              </a:rPr>
              <a:t>https://wayback.archive-it.org/all/20131021081308/http://www1.eere.energy.gov/manufacturing/industries_technologies/chemicals/pdfs/profile_chap4.pdf</a:t>
            </a:r>
          </a:p>
          <a:p>
            <a:pPr marL="647700" lvl="1" indent="-323850">
              <a:lnSpc>
                <a:spcPts val="3900"/>
              </a:lnSpc>
              <a:buFont typeface="Arial"/>
              <a:buChar char="•"/>
            </a:pPr>
            <a:r>
              <a:rPr lang="en-US" sz="3000" u="sng" dirty="0">
                <a:solidFill>
                  <a:srgbClr val="000001"/>
                </a:solidFill>
                <a:latin typeface="Overpass"/>
              </a:rPr>
              <a:t>https://hsseworld.com/wp-content/uploads/2020/12/Handbook-of-Petrochemical-</a:t>
            </a:r>
            <a:r>
              <a:rPr lang="en-US" sz="3000" u="sng" dirty="0">
                <a:solidFill>
                  <a:srgbClr val="000001"/>
                </a:solidFill>
                <a:latin typeface="Overpass"/>
                <a:hlinkClick r:id="rId13" tooltip="https://hsseworld.com/wp-content/uploads/2020/12/Handbook-of-Petrochemical-Processes-2019.pdf"/>
              </a:rPr>
              <a:t>Processes</a:t>
            </a:r>
            <a:r>
              <a:rPr lang="en-US" sz="3000" u="sng" dirty="0">
                <a:solidFill>
                  <a:srgbClr val="000001"/>
                </a:solidFill>
                <a:latin typeface="Overpass"/>
              </a:rPr>
              <a:t>-2019.pdf</a:t>
            </a:r>
          </a:p>
          <a:p>
            <a:pPr marL="647700" lvl="1" indent="-323850">
              <a:lnSpc>
                <a:spcPts val="3900"/>
              </a:lnSpc>
              <a:buFont typeface="Arial"/>
              <a:buChar char="•"/>
            </a:pPr>
            <a:r>
              <a:rPr lang="en-US" sz="3000" dirty="0">
                <a:solidFill>
                  <a:srgbClr val="000001"/>
                </a:solidFill>
                <a:latin typeface="Overpass"/>
              </a:rPr>
              <a:t>Shreve's Chemical Process </a:t>
            </a:r>
            <a:r>
              <a:rPr lang="en-US" sz="3000" dirty="0" err="1">
                <a:solidFill>
                  <a:srgbClr val="000001"/>
                </a:solidFill>
                <a:latin typeface="Overpass"/>
              </a:rPr>
              <a:t>Industries,Book</a:t>
            </a:r>
            <a:r>
              <a:rPr lang="en-US" sz="3000" dirty="0">
                <a:solidFill>
                  <a:srgbClr val="000001"/>
                </a:solidFill>
                <a:latin typeface="Overpass"/>
              </a:rPr>
              <a:t> by George T. Austin and R. Norris Shreve</a:t>
            </a:r>
          </a:p>
          <a:p>
            <a:pPr marL="647700" lvl="1" indent="-323850">
              <a:lnSpc>
                <a:spcPts val="3900"/>
              </a:lnSpc>
              <a:buFont typeface="Arial"/>
              <a:buChar char="•"/>
            </a:pPr>
            <a:r>
              <a:rPr lang="en-US" sz="3000" dirty="0">
                <a:solidFill>
                  <a:srgbClr val="000001"/>
                </a:solidFill>
                <a:latin typeface="Overpass Medium"/>
              </a:rPr>
              <a:t>DRYDEN'S OUTLINES OF CHEMICAL TECHNOLOGY FOR THE 21ST </a:t>
            </a:r>
            <a:r>
              <a:rPr lang="en-US" sz="3000" dirty="0" err="1">
                <a:solidFill>
                  <a:srgbClr val="000001"/>
                </a:solidFill>
                <a:latin typeface="Overpass Medium"/>
              </a:rPr>
              <a:t>CENTURY,</a:t>
            </a:r>
            <a:r>
              <a:rPr lang="en-US" sz="3000" dirty="0" err="1">
                <a:solidFill>
                  <a:srgbClr val="000001"/>
                </a:solidFill>
                <a:latin typeface="Overpass"/>
              </a:rPr>
              <a:t>Book</a:t>
            </a:r>
            <a:r>
              <a:rPr lang="en-US" sz="3000" dirty="0">
                <a:solidFill>
                  <a:srgbClr val="000001"/>
                </a:solidFill>
                <a:latin typeface="Overpass"/>
              </a:rPr>
              <a:t> by </a:t>
            </a:r>
            <a:r>
              <a:rPr lang="en-US" sz="3000" dirty="0" err="1">
                <a:solidFill>
                  <a:srgbClr val="000001"/>
                </a:solidFill>
                <a:latin typeface="Overpass"/>
              </a:rPr>
              <a:t>Gopalarao</a:t>
            </a:r>
            <a:endParaRPr lang="en-US" sz="3000" dirty="0">
              <a:solidFill>
                <a:srgbClr val="000001"/>
              </a:solidFill>
              <a:latin typeface="Overpass"/>
            </a:endParaRPr>
          </a:p>
          <a:p>
            <a:pPr>
              <a:lnSpc>
                <a:spcPts val="3900"/>
              </a:lnSpc>
            </a:pPr>
            <a:endParaRPr lang="en-US" sz="3000" dirty="0">
              <a:solidFill>
                <a:srgbClr val="000001"/>
              </a:solidFill>
              <a:latin typeface="Overpass"/>
            </a:endParaRPr>
          </a:p>
          <a:p>
            <a:pPr>
              <a:lnSpc>
                <a:spcPts val="3900"/>
              </a:lnSpc>
            </a:pPr>
            <a:endParaRPr lang="en-US" sz="3000" dirty="0">
              <a:solidFill>
                <a:srgbClr val="000001"/>
              </a:solidFill>
              <a:latin typeface="Overpas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sp>
        <p:nvSpPr>
          <p:cNvPr id="2" name="Freeform 2"/>
          <p:cNvSpPr/>
          <p:nvPr/>
        </p:nvSpPr>
        <p:spPr>
          <a:xfrm>
            <a:off x="-2148785" y="-1581798"/>
            <a:ext cx="7231270" cy="6968315"/>
          </a:xfrm>
          <a:custGeom>
            <a:avLst/>
            <a:gdLst/>
            <a:ahLst/>
            <a:cxnLst/>
            <a:rect l="l" t="t" r="r" b="b"/>
            <a:pathLst>
              <a:path w="7231270" h="6968315">
                <a:moveTo>
                  <a:pt x="0" y="0"/>
                </a:moveTo>
                <a:lnTo>
                  <a:pt x="7231270" y="0"/>
                </a:lnTo>
                <a:lnTo>
                  <a:pt x="7231270" y="6968316"/>
                </a:lnTo>
                <a:lnTo>
                  <a:pt x="0" y="69683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3" name="Freeform 3"/>
          <p:cNvSpPr/>
          <p:nvPr/>
        </p:nvSpPr>
        <p:spPr>
          <a:xfrm rot="-7111174">
            <a:off x="-1099592" y="5069257"/>
            <a:ext cx="6234511" cy="6349965"/>
          </a:xfrm>
          <a:custGeom>
            <a:avLst/>
            <a:gdLst/>
            <a:ahLst/>
            <a:cxnLst/>
            <a:rect l="l" t="t" r="r" b="b"/>
            <a:pathLst>
              <a:path w="6234511" h="6349965">
                <a:moveTo>
                  <a:pt x="0" y="0"/>
                </a:moveTo>
                <a:lnTo>
                  <a:pt x="6234511" y="0"/>
                </a:lnTo>
                <a:lnTo>
                  <a:pt x="6234511" y="6349966"/>
                </a:lnTo>
                <a:lnTo>
                  <a:pt x="0" y="63499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grpSp>
        <p:nvGrpSpPr>
          <p:cNvPr id="4" name="Group 4"/>
          <p:cNvGrpSpPr/>
          <p:nvPr/>
        </p:nvGrpSpPr>
        <p:grpSpPr>
          <a:xfrm>
            <a:off x="5763516" y="3333750"/>
            <a:ext cx="6863742" cy="4693610"/>
            <a:chOff x="0" y="0"/>
            <a:chExt cx="1188605" cy="812800"/>
          </a:xfrm>
        </p:grpSpPr>
        <p:sp>
          <p:nvSpPr>
            <p:cNvPr id="5" name="Freeform 5"/>
            <p:cNvSpPr/>
            <p:nvPr/>
          </p:nvSpPr>
          <p:spPr>
            <a:xfrm>
              <a:off x="0" y="0"/>
              <a:ext cx="1188605" cy="812800"/>
            </a:xfrm>
            <a:custGeom>
              <a:avLst/>
              <a:gdLst/>
              <a:ahLst/>
              <a:cxnLst/>
              <a:rect l="l" t="t" r="r" b="b"/>
              <a:pathLst>
                <a:path w="1188605" h="812800">
                  <a:moveTo>
                    <a:pt x="594303" y="0"/>
                  </a:moveTo>
                  <a:cubicBezTo>
                    <a:pt x="266078" y="0"/>
                    <a:pt x="0" y="181951"/>
                    <a:pt x="0" y="406400"/>
                  </a:cubicBezTo>
                  <a:cubicBezTo>
                    <a:pt x="0" y="630849"/>
                    <a:pt x="266078" y="812800"/>
                    <a:pt x="594303" y="812800"/>
                  </a:cubicBezTo>
                  <a:cubicBezTo>
                    <a:pt x="922527" y="812800"/>
                    <a:pt x="1188605" y="630849"/>
                    <a:pt x="1188605" y="406400"/>
                  </a:cubicBezTo>
                  <a:cubicBezTo>
                    <a:pt x="1188605" y="181951"/>
                    <a:pt x="922527" y="0"/>
                    <a:pt x="594303" y="0"/>
                  </a:cubicBezTo>
                  <a:close/>
                </a:path>
              </a:pathLst>
            </a:custGeom>
            <a:solidFill>
              <a:srgbClr val="B8B8E6"/>
            </a:solidFill>
            <a:ln cap="sq">
              <a:noFill/>
              <a:prstDash val="solid"/>
              <a:miter/>
            </a:ln>
          </p:spPr>
        </p:sp>
        <p:sp>
          <p:nvSpPr>
            <p:cNvPr id="6" name="TextBox 6"/>
            <p:cNvSpPr txBox="1"/>
            <p:nvPr/>
          </p:nvSpPr>
          <p:spPr>
            <a:xfrm>
              <a:off x="111432" y="-47625"/>
              <a:ext cx="965742" cy="784225"/>
            </a:xfrm>
            <a:prstGeom prst="rect">
              <a:avLst/>
            </a:prstGeom>
          </p:spPr>
          <p:txBody>
            <a:bodyPr lIns="50800" tIns="50800" rIns="50800" bIns="50800" rtlCol="0" anchor="ctr"/>
            <a:lstStyle/>
            <a:p>
              <a:pPr marL="0" lvl="0" indent="0" algn="ctr">
                <a:lnSpc>
                  <a:spcPts val="5999"/>
                </a:lnSpc>
              </a:pPr>
              <a:r>
                <a:rPr lang="en-US" sz="4999">
                  <a:solidFill>
                    <a:srgbClr val="000001"/>
                  </a:solidFill>
                  <a:latin typeface="Overpass Ultra-Bold"/>
                </a:rPr>
                <a:t>THANKYOU!!</a:t>
              </a:r>
            </a:p>
          </p:txBody>
        </p:sp>
      </p:grpSp>
      <p:sp>
        <p:nvSpPr>
          <p:cNvPr id="7" name="Freeform 7"/>
          <p:cNvSpPr/>
          <p:nvPr/>
        </p:nvSpPr>
        <p:spPr>
          <a:xfrm>
            <a:off x="660898" y="6697540"/>
            <a:ext cx="4255203" cy="2994599"/>
          </a:xfrm>
          <a:custGeom>
            <a:avLst/>
            <a:gdLst/>
            <a:ahLst/>
            <a:cxnLst/>
            <a:rect l="l" t="t" r="r" b="b"/>
            <a:pathLst>
              <a:path w="4255203" h="2994599">
                <a:moveTo>
                  <a:pt x="0" y="0"/>
                </a:moveTo>
                <a:lnTo>
                  <a:pt x="4255203" y="0"/>
                </a:lnTo>
                <a:lnTo>
                  <a:pt x="4255203" y="2994599"/>
                </a:lnTo>
                <a:lnTo>
                  <a:pt x="0" y="299459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
        <p:nvSpPr>
          <p:cNvPr id="8" name="Freeform 8"/>
          <p:cNvSpPr/>
          <p:nvPr/>
        </p:nvSpPr>
        <p:spPr>
          <a:xfrm>
            <a:off x="13826530" y="5406655"/>
            <a:ext cx="6903640" cy="6754165"/>
          </a:xfrm>
          <a:custGeom>
            <a:avLst/>
            <a:gdLst/>
            <a:ahLst/>
            <a:cxnLst/>
            <a:rect l="l" t="t" r="r" b="b"/>
            <a:pathLst>
              <a:path w="6903640" h="6754165">
                <a:moveTo>
                  <a:pt x="0" y="0"/>
                </a:moveTo>
                <a:lnTo>
                  <a:pt x="6903640" y="0"/>
                </a:lnTo>
                <a:lnTo>
                  <a:pt x="6903640" y="6754165"/>
                </a:lnTo>
                <a:lnTo>
                  <a:pt x="0" y="6754165"/>
                </a:lnTo>
                <a:lnTo>
                  <a:pt x="0" y="0"/>
                </a:lnTo>
                <a:close/>
              </a:path>
            </a:pathLst>
          </a:custGeom>
          <a:blipFill>
            <a:blip r:embed="rId8">
              <a:extLst>
                <a:ext uri="{96DAC541-7B7A-43D3-8B79-37D633B846F1}">
                  <asvg:svgBlip xmlns:asvg="http://schemas.microsoft.com/office/drawing/2016/SVG/main" xmlns="" r:embed="rId9"/>
                </a:ext>
              </a:extLst>
            </a:blip>
            <a:stretch>
              <a:fillRect l="-1526"/>
            </a:stretch>
          </a:blipFill>
        </p:spPr>
      </p:sp>
      <p:sp>
        <p:nvSpPr>
          <p:cNvPr id="9" name="Freeform 9"/>
          <p:cNvSpPr/>
          <p:nvPr/>
        </p:nvSpPr>
        <p:spPr>
          <a:xfrm rot="8742167" flipV="1">
            <a:off x="15539776" y="6739893"/>
            <a:ext cx="2567069" cy="4152612"/>
          </a:xfrm>
          <a:custGeom>
            <a:avLst/>
            <a:gdLst/>
            <a:ahLst/>
            <a:cxnLst/>
            <a:rect l="l" t="t" r="r" b="b"/>
            <a:pathLst>
              <a:path w="2567069" h="4152612">
                <a:moveTo>
                  <a:pt x="0" y="4152611"/>
                </a:moveTo>
                <a:lnTo>
                  <a:pt x="2567069" y="4152611"/>
                </a:lnTo>
                <a:lnTo>
                  <a:pt x="2567069" y="0"/>
                </a:lnTo>
                <a:lnTo>
                  <a:pt x="0" y="0"/>
                </a:lnTo>
                <a:lnTo>
                  <a:pt x="0" y="4152611"/>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Freeform 10"/>
          <p:cNvSpPr/>
          <p:nvPr/>
        </p:nvSpPr>
        <p:spPr>
          <a:xfrm>
            <a:off x="13259480" y="-1931608"/>
            <a:ext cx="7704139" cy="7423988"/>
          </a:xfrm>
          <a:custGeom>
            <a:avLst/>
            <a:gdLst/>
            <a:ahLst/>
            <a:cxnLst/>
            <a:rect l="l" t="t" r="r" b="b"/>
            <a:pathLst>
              <a:path w="7704139" h="7423988">
                <a:moveTo>
                  <a:pt x="0" y="0"/>
                </a:moveTo>
                <a:lnTo>
                  <a:pt x="7704139" y="0"/>
                </a:lnTo>
                <a:lnTo>
                  <a:pt x="7704139" y="7423988"/>
                </a:lnTo>
                <a:lnTo>
                  <a:pt x="0" y="742398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sp>
      <p:sp>
        <p:nvSpPr>
          <p:cNvPr id="11" name="Freeform 11"/>
          <p:cNvSpPr/>
          <p:nvPr/>
        </p:nvSpPr>
        <p:spPr>
          <a:xfrm rot="609084">
            <a:off x="14217917" y="180133"/>
            <a:ext cx="4108672" cy="3066097"/>
          </a:xfrm>
          <a:custGeom>
            <a:avLst/>
            <a:gdLst/>
            <a:ahLst/>
            <a:cxnLst/>
            <a:rect l="l" t="t" r="r" b="b"/>
            <a:pathLst>
              <a:path w="4108672" h="3066097">
                <a:moveTo>
                  <a:pt x="0" y="0"/>
                </a:moveTo>
                <a:lnTo>
                  <a:pt x="4108673" y="0"/>
                </a:lnTo>
                <a:lnTo>
                  <a:pt x="4108673" y="3066097"/>
                </a:lnTo>
                <a:lnTo>
                  <a:pt x="0" y="3066097"/>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grpSp>
        <p:nvGrpSpPr>
          <p:cNvPr id="12" name="Group 12"/>
          <p:cNvGrpSpPr/>
          <p:nvPr/>
        </p:nvGrpSpPr>
        <p:grpSpPr>
          <a:xfrm>
            <a:off x="3149600" y="3784332"/>
            <a:ext cx="952500" cy="952500"/>
            <a:chOff x="0" y="0"/>
            <a:chExt cx="772160" cy="772160"/>
          </a:xfrm>
        </p:grpSpPr>
        <p:sp>
          <p:nvSpPr>
            <p:cNvPr id="13" name="Freeform 13"/>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485696"/>
            </a:solidFill>
            <a:ln cap="sq">
              <a:noFill/>
              <a:prstDash val="solid"/>
              <a:miter/>
            </a:ln>
          </p:spPr>
        </p:sp>
        <p:sp>
          <p:nvSpPr>
            <p:cNvPr id="14" name="TextBox 14"/>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grpSp>
        <p:nvGrpSpPr>
          <p:cNvPr id="15" name="Group 15"/>
          <p:cNvGrpSpPr/>
          <p:nvPr/>
        </p:nvGrpSpPr>
        <p:grpSpPr>
          <a:xfrm>
            <a:off x="2197100" y="3498582"/>
            <a:ext cx="571500" cy="571500"/>
            <a:chOff x="0" y="0"/>
            <a:chExt cx="772160" cy="772160"/>
          </a:xfrm>
        </p:grpSpPr>
        <p:sp>
          <p:nvSpPr>
            <p:cNvPr id="16" name="Freeform 16"/>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485696"/>
            </a:solidFill>
            <a:ln cap="sq">
              <a:noFill/>
              <a:prstDash val="solid"/>
              <a:miter/>
            </a:ln>
          </p:spPr>
        </p:sp>
        <p:sp>
          <p:nvSpPr>
            <p:cNvPr id="17" name="TextBox 17"/>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grpSp>
        <p:nvGrpSpPr>
          <p:cNvPr id="18" name="Group 18"/>
          <p:cNvGrpSpPr/>
          <p:nvPr/>
        </p:nvGrpSpPr>
        <p:grpSpPr>
          <a:xfrm>
            <a:off x="16764000" y="4736832"/>
            <a:ext cx="952500" cy="952500"/>
            <a:chOff x="0" y="0"/>
            <a:chExt cx="772160" cy="772160"/>
          </a:xfrm>
        </p:grpSpPr>
        <p:sp>
          <p:nvSpPr>
            <p:cNvPr id="19" name="Freeform 19"/>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485696"/>
            </a:solidFill>
            <a:ln cap="sq">
              <a:noFill/>
              <a:prstDash val="solid"/>
              <a:miter/>
            </a:ln>
          </p:spPr>
        </p:sp>
        <p:sp>
          <p:nvSpPr>
            <p:cNvPr id="20" name="TextBox 20"/>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grpSp>
        <p:nvGrpSpPr>
          <p:cNvPr id="21" name="Group 21"/>
          <p:cNvGrpSpPr/>
          <p:nvPr/>
        </p:nvGrpSpPr>
        <p:grpSpPr>
          <a:xfrm>
            <a:off x="14366875" y="7366030"/>
            <a:ext cx="571500" cy="571500"/>
            <a:chOff x="0" y="0"/>
            <a:chExt cx="772160" cy="772160"/>
          </a:xfrm>
        </p:grpSpPr>
        <p:sp>
          <p:nvSpPr>
            <p:cNvPr id="22" name="Freeform 22"/>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FA8334"/>
            </a:solidFill>
            <a:ln cap="sq">
              <a:noFill/>
              <a:prstDash val="solid"/>
              <a:miter/>
            </a:ln>
          </p:spPr>
        </p:sp>
        <p:sp>
          <p:nvSpPr>
            <p:cNvPr id="23" name="TextBox 23"/>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grpSp>
        <p:nvGrpSpPr>
          <p:cNvPr id="24" name="Group 24"/>
          <p:cNvGrpSpPr/>
          <p:nvPr/>
        </p:nvGrpSpPr>
        <p:grpSpPr>
          <a:xfrm>
            <a:off x="4102100" y="385617"/>
            <a:ext cx="952500" cy="952500"/>
            <a:chOff x="0" y="0"/>
            <a:chExt cx="772160" cy="772160"/>
          </a:xfrm>
        </p:grpSpPr>
        <p:sp>
          <p:nvSpPr>
            <p:cNvPr id="25" name="Freeform 25"/>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F9C784"/>
            </a:solidFill>
            <a:ln cap="sq">
              <a:noFill/>
              <a:prstDash val="solid"/>
              <a:miter/>
            </a:ln>
          </p:spPr>
        </p:sp>
        <p:sp>
          <p:nvSpPr>
            <p:cNvPr id="26" name="TextBox 26"/>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grpSp>
        <p:nvGrpSpPr>
          <p:cNvPr id="27" name="Group 27"/>
          <p:cNvGrpSpPr/>
          <p:nvPr/>
        </p:nvGrpSpPr>
        <p:grpSpPr>
          <a:xfrm>
            <a:off x="5047061" y="1330860"/>
            <a:ext cx="571500" cy="571500"/>
            <a:chOff x="0" y="0"/>
            <a:chExt cx="772160" cy="772160"/>
          </a:xfrm>
        </p:grpSpPr>
        <p:sp>
          <p:nvSpPr>
            <p:cNvPr id="28" name="Freeform 28"/>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F9C784"/>
            </a:solidFill>
            <a:ln cap="sq">
              <a:noFill/>
              <a:prstDash val="solid"/>
              <a:miter/>
            </a:ln>
          </p:spPr>
        </p:sp>
        <p:sp>
          <p:nvSpPr>
            <p:cNvPr id="29" name="TextBox 29"/>
            <p:cNvSpPr txBox="1"/>
            <p:nvPr/>
          </p:nvSpPr>
          <p:spPr>
            <a:xfrm>
              <a:off x="72390" y="81915"/>
              <a:ext cx="627380" cy="617855"/>
            </a:xfrm>
            <a:prstGeom prst="rect">
              <a:avLst/>
            </a:prstGeom>
          </p:spPr>
          <p:txBody>
            <a:bodyPr lIns="50800" tIns="50800" rIns="50800" bIns="50800" rtlCol="0" anchor="ctr"/>
            <a:lstStyle/>
            <a:p>
              <a:pPr marL="0" lvl="0" indent="0" algn="ctr">
                <a:lnSpc>
                  <a:spcPts val="6324"/>
                </a:lnSpc>
                <a:spcBef>
                  <a:spcPct val="0"/>
                </a:spcBef>
              </a:pPr>
              <a:endParaRPr/>
            </a:p>
          </p:txBody>
        </p:sp>
      </p:grpSp>
      <p:sp>
        <p:nvSpPr>
          <p:cNvPr id="30" name="Freeform 30"/>
          <p:cNvSpPr/>
          <p:nvPr/>
        </p:nvSpPr>
        <p:spPr>
          <a:xfrm>
            <a:off x="-884375" y="244747"/>
            <a:ext cx="4702449" cy="3315227"/>
          </a:xfrm>
          <a:custGeom>
            <a:avLst/>
            <a:gdLst/>
            <a:ahLst/>
            <a:cxnLst/>
            <a:rect l="l" t="t" r="r" b="b"/>
            <a:pathLst>
              <a:path w="4702449" h="3315227">
                <a:moveTo>
                  <a:pt x="0" y="0"/>
                </a:moveTo>
                <a:lnTo>
                  <a:pt x="4702450" y="0"/>
                </a:lnTo>
                <a:lnTo>
                  <a:pt x="4702450" y="3315226"/>
                </a:lnTo>
                <a:lnTo>
                  <a:pt x="0" y="3315226"/>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a:ln cap="sq">
            <a:noFill/>
            <a:prstDash val="solid"/>
            <a:miter/>
          </a:ln>
        </p:spPr>
      </p:sp>
    </p:spTree>
  </p:cSld>
  <p:clrMapOvr>
    <a:masterClrMapping/>
  </p:clrMapOvr>
  <p:transition spd="med">
    <p:push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90500"/>
            <a:ext cx="9334500" cy="10668000"/>
            <a:chOff x="0" y="0"/>
            <a:chExt cx="2458469" cy="2809679"/>
          </a:xfrm>
        </p:grpSpPr>
        <p:sp>
          <p:nvSpPr>
            <p:cNvPr id="3" name="Freeform 3"/>
            <p:cNvSpPr/>
            <p:nvPr/>
          </p:nvSpPr>
          <p:spPr>
            <a:xfrm>
              <a:off x="0" y="0"/>
              <a:ext cx="2458469" cy="2809679"/>
            </a:xfrm>
            <a:custGeom>
              <a:avLst/>
              <a:gdLst/>
              <a:ahLst/>
              <a:cxnLst/>
              <a:rect l="l" t="t" r="r" b="b"/>
              <a:pathLst>
                <a:path w="2458469" h="2809679">
                  <a:moveTo>
                    <a:pt x="0" y="0"/>
                  </a:moveTo>
                  <a:lnTo>
                    <a:pt x="2458469" y="0"/>
                  </a:lnTo>
                  <a:lnTo>
                    <a:pt x="2458469" y="2809679"/>
                  </a:lnTo>
                  <a:lnTo>
                    <a:pt x="0" y="2809679"/>
                  </a:lnTo>
                  <a:close/>
                </a:path>
              </a:pathLst>
            </a:custGeom>
            <a:solidFill>
              <a:srgbClr val="B8B8E6"/>
            </a:solidFill>
            <a:ln cap="sq">
              <a:noFill/>
              <a:prstDash val="solid"/>
              <a:miter/>
            </a:ln>
          </p:spPr>
        </p:sp>
        <p:sp>
          <p:nvSpPr>
            <p:cNvPr id="4" name="TextBox 4"/>
            <p:cNvSpPr txBox="1"/>
            <p:nvPr/>
          </p:nvSpPr>
          <p:spPr>
            <a:xfrm>
              <a:off x="0" y="-47625"/>
              <a:ext cx="2458469" cy="2857304"/>
            </a:xfrm>
            <a:prstGeom prst="rect">
              <a:avLst/>
            </a:prstGeom>
          </p:spPr>
          <p:txBody>
            <a:bodyPr lIns="254000" tIns="254000" rIns="254000" bIns="254000" rtlCol="0" anchor="ctr"/>
            <a:lstStyle/>
            <a:p>
              <a:pPr marL="0" lvl="0" indent="0" algn="ctr">
                <a:lnSpc>
                  <a:spcPts val="2800"/>
                </a:lnSpc>
                <a:spcBef>
                  <a:spcPct val="0"/>
                </a:spcBef>
              </a:pPr>
              <a:endParaRPr/>
            </a:p>
          </p:txBody>
        </p:sp>
      </p:grpSp>
      <p:grpSp>
        <p:nvGrpSpPr>
          <p:cNvPr id="5" name="Group 5"/>
          <p:cNvGrpSpPr/>
          <p:nvPr/>
        </p:nvGrpSpPr>
        <p:grpSpPr>
          <a:xfrm>
            <a:off x="14382750" y="2190750"/>
            <a:ext cx="3905250" cy="2667000"/>
            <a:chOff x="0" y="0"/>
            <a:chExt cx="1190171" cy="812800"/>
          </a:xfrm>
        </p:grpSpPr>
        <p:sp>
          <p:nvSpPr>
            <p:cNvPr id="6" name="Freeform 6"/>
            <p:cNvSpPr/>
            <p:nvPr/>
          </p:nvSpPr>
          <p:spPr>
            <a:xfrm>
              <a:off x="0" y="0"/>
              <a:ext cx="1190171" cy="812800"/>
            </a:xfrm>
            <a:custGeom>
              <a:avLst/>
              <a:gdLst/>
              <a:ahLst/>
              <a:cxnLst/>
              <a:rect l="l" t="t" r="r" b="b"/>
              <a:pathLst>
                <a:path w="1190171" h="812800">
                  <a:moveTo>
                    <a:pt x="595086" y="0"/>
                  </a:moveTo>
                  <a:cubicBezTo>
                    <a:pt x="266429" y="0"/>
                    <a:pt x="0" y="181951"/>
                    <a:pt x="0" y="406400"/>
                  </a:cubicBezTo>
                  <a:cubicBezTo>
                    <a:pt x="0" y="630849"/>
                    <a:pt x="266429" y="812800"/>
                    <a:pt x="595086" y="812800"/>
                  </a:cubicBezTo>
                  <a:cubicBezTo>
                    <a:pt x="923742" y="812800"/>
                    <a:pt x="1190171" y="630849"/>
                    <a:pt x="1190171" y="406400"/>
                  </a:cubicBezTo>
                  <a:cubicBezTo>
                    <a:pt x="1190171" y="181951"/>
                    <a:pt x="923742" y="0"/>
                    <a:pt x="595086" y="0"/>
                  </a:cubicBezTo>
                  <a:close/>
                </a:path>
              </a:pathLst>
            </a:custGeom>
            <a:solidFill>
              <a:srgbClr val="E7E7E7"/>
            </a:solidFill>
            <a:ln cap="sq">
              <a:noFill/>
              <a:prstDash val="solid"/>
              <a:miter/>
            </a:ln>
          </p:spPr>
        </p:sp>
        <p:sp>
          <p:nvSpPr>
            <p:cNvPr id="7" name="TextBox 7"/>
            <p:cNvSpPr txBox="1"/>
            <p:nvPr/>
          </p:nvSpPr>
          <p:spPr>
            <a:xfrm>
              <a:off x="111579" y="85725"/>
              <a:ext cx="967014" cy="650875"/>
            </a:xfrm>
            <a:prstGeom prst="rect">
              <a:avLst/>
            </a:prstGeom>
          </p:spPr>
          <p:txBody>
            <a:bodyPr lIns="50800" tIns="50800" rIns="50800" bIns="50800" rtlCol="0" anchor="ctr"/>
            <a:lstStyle/>
            <a:p>
              <a:pPr marL="0" lvl="0" indent="0" algn="ctr">
                <a:lnSpc>
                  <a:spcPts val="6324"/>
                </a:lnSpc>
                <a:spcBef>
                  <a:spcPct val="0"/>
                </a:spcBef>
              </a:pPr>
              <a:r>
                <a:rPr lang="en-US" sz="5499">
                  <a:solidFill>
                    <a:srgbClr val="000001"/>
                  </a:solidFill>
                  <a:latin typeface="Cy Grotesk Key Bold"/>
                </a:rPr>
                <a:t>Toluene</a:t>
              </a:r>
            </a:p>
          </p:txBody>
        </p:sp>
      </p:grpSp>
      <p:grpSp>
        <p:nvGrpSpPr>
          <p:cNvPr id="8" name="Group 8"/>
          <p:cNvGrpSpPr/>
          <p:nvPr/>
        </p:nvGrpSpPr>
        <p:grpSpPr>
          <a:xfrm rot="-616301">
            <a:off x="11620500" y="1165774"/>
            <a:ext cx="3810000" cy="1905000"/>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9C784"/>
            </a:solidFill>
            <a:ln w="19050" cap="sq">
              <a:solidFill>
                <a:srgbClr val="000001"/>
              </a:solidFill>
              <a:prstDash val="solid"/>
              <a:miter/>
            </a:ln>
          </p:spPr>
        </p:sp>
        <p:sp>
          <p:nvSpPr>
            <p:cNvPr id="10" name="TextBox 10"/>
            <p:cNvSpPr txBox="1"/>
            <p:nvPr/>
          </p:nvSpPr>
          <p:spPr>
            <a:xfrm>
              <a:off x="0" y="9525"/>
              <a:ext cx="812800" cy="396875"/>
            </a:xfrm>
            <a:prstGeom prst="rect">
              <a:avLst/>
            </a:prstGeom>
          </p:spPr>
          <p:txBody>
            <a:bodyPr lIns="50800" tIns="50800" rIns="50800" bIns="50800" rtlCol="0" anchor="ctr"/>
            <a:lstStyle/>
            <a:p>
              <a:pPr marL="0" lvl="0" indent="0" algn="ctr">
                <a:lnSpc>
                  <a:spcPts val="6324"/>
                </a:lnSpc>
                <a:spcBef>
                  <a:spcPct val="0"/>
                </a:spcBef>
              </a:pPr>
              <a:r>
                <a:rPr lang="en-US" sz="5499">
                  <a:solidFill>
                    <a:srgbClr val="000001"/>
                  </a:solidFill>
                  <a:latin typeface="Cy Grotesk Key Bold"/>
                </a:rPr>
                <a:t>Benzene</a:t>
              </a:r>
            </a:p>
          </p:txBody>
        </p:sp>
      </p:grpSp>
      <p:grpSp>
        <p:nvGrpSpPr>
          <p:cNvPr id="11" name="Group 11"/>
          <p:cNvGrpSpPr/>
          <p:nvPr/>
        </p:nvGrpSpPr>
        <p:grpSpPr>
          <a:xfrm>
            <a:off x="10572750" y="4352925"/>
            <a:ext cx="3810000" cy="1905000"/>
            <a:chOff x="0" y="0"/>
            <a:chExt cx="812800" cy="406400"/>
          </a:xfrm>
        </p:grpSpPr>
        <p:sp>
          <p:nvSpPr>
            <p:cNvPr id="12" name="Freeform 12"/>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E7E7E7"/>
            </a:solidFill>
            <a:ln cap="sq">
              <a:noFill/>
              <a:prstDash val="solid"/>
              <a:miter/>
            </a:ln>
          </p:spPr>
        </p:sp>
        <p:sp>
          <p:nvSpPr>
            <p:cNvPr id="13" name="TextBox 13"/>
            <p:cNvSpPr txBox="1"/>
            <p:nvPr/>
          </p:nvSpPr>
          <p:spPr>
            <a:xfrm>
              <a:off x="0" y="9525"/>
              <a:ext cx="812800" cy="396875"/>
            </a:xfrm>
            <a:prstGeom prst="rect">
              <a:avLst/>
            </a:prstGeom>
          </p:spPr>
          <p:txBody>
            <a:bodyPr lIns="50800" tIns="50800" rIns="50800" bIns="50800" rtlCol="0" anchor="ctr"/>
            <a:lstStyle/>
            <a:p>
              <a:pPr marL="0" lvl="0" indent="0" algn="ctr">
                <a:lnSpc>
                  <a:spcPts val="6324"/>
                </a:lnSpc>
                <a:spcBef>
                  <a:spcPct val="0"/>
                </a:spcBef>
              </a:pPr>
              <a:r>
                <a:rPr lang="en-US" sz="5499">
                  <a:solidFill>
                    <a:srgbClr val="000001"/>
                  </a:solidFill>
                  <a:latin typeface="Cy Grotesk Key Bold"/>
                </a:rPr>
                <a:t>Xylene</a:t>
              </a:r>
            </a:p>
          </p:txBody>
        </p:sp>
      </p:grpSp>
      <p:sp>
        <p:nvSpPr>
          <p:cNvPr id="14" name="Freeform 14"/>
          <p:cNvSpPr/>
          <p:nvPr/>
        </p:nvSpPr>
        <p:spPr>
          <a:xfrm rot="2239477">
            <a:off x="14092663" y="4109669"/>
            <a:ext cx="3083739" cy="3744054"/>
          </a:xfrm>
          <a:custGeom>
            <a:avLst/>
            <a:gdLst/>
            <a:ahLst/>
            <a:cxnLst/>
            <a:rect l="l" t="t" r="r" b="b"/>
            <a:pathLst>
              <a:path w="3083739" h="3744054">
                <a:moveTo>
                  <a:pt x="0" y="0"/>
                </a:moveTo>
                <a:lnTo>
                  <a:pt x="3083739" y="0"/>
                </a:lnTo>
                <a:lnTo>
                  <a:pt x="3083739" y="3744054"/>
                </a:lnTo>
                <a:lnTo>
                  <a:pt x="0" y="374405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5" name="Freeform 15"/>
          <p:cNvSpPr/>
          <p:nvPr/>
        </p:nvSpPr>
        <p:spPr>
          <a:xfrm rot="-1362422">
            <a:off x="11685024" y="2737015"/>
            <a:ext cx="2751463" cy="1951037"/>
          </a:xfrm>
          <a:custGeom>
            <a:avLst/>
            <a:gdLst/>
            <a:ahLst/>
            <a:cxnLst/>
            <a:rect l="l" t="t" r="r" b="b"/>
            <a:pathLst>
              <a:path w="2751463" h="1951037">
                <a:moveTo>
                  <a:pt x="0" y="0"/>
                </a:moveTo>
                <a:lnTo>
                  <a:pt x="2751463" y="0"/>
                </a:lnTo>
                <a:lnTo>
                  <a:pt x="2751463" y="1951038"/>
                </a:lnTo>
                <a:lnTo>
                  <a:pt x="0" y="19510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6" name="Group 16"/>
          <p:cNvGrpSpPr/>
          <p:nvPr/>
        </p:nvGrpSpPr>
        <p:grpSpPr>
          <a:xfrm rot="-5400000">
            <a:off x="8953500" y="952500"/>
            <a:ext cx="381000" cy="18669000"/>
            <a:chOff x="0" y="0"/>
            <a:chExt cx="68445" cy="3353824"/>
          </a:xfrm>
        </p:grpSpPr>
        <p:sp>
          <p:nvSpPr>
            <p:cNvPr id="17" name="Freeform 17"/>
            <p:cNvSpPr/>
            <p:nvPr/>
          </p:nvSpPr>
          <p:spPr>
            <a:xfrm>
              <a:off x="0" y="0"/>
              <a:ext cx="68445" cy="3353824"/>
            </a:xfrm>
            <a:custGeom>
              <a:avLst/>
              <a:gdLst/>
              <a:ahLst/>
              <a:cxnLst/>
              <a:rect l="l" t="t" r="r" b="b"/>
              <a:pathLst>
                <a:path w="68445" h="3353824">
                  <a:moveTo>
                    <a:pt x="0" y="0"/>
                  </a:moveTo>
                  <a:lnTo>
                    <a:pt x="68445" y="0"/>
                  </a:lnTo>
                  <a:lnTo>
                    <a:pt x="68445" y="3353824"/>
                  </a:lnTo>
                  <a:lnTo>
                    <a:pt x="0" y="3353824"/>
                  </a:lnTo>
                  <a:close/>
                </a:path>
              </a:pathLst>
            </a:custGeom>
            <a:solidFill>
              <a:srgbClr val="000001"/>
            </a:solidFill>
            <a:ln cap="sq">
              <a:noFill/>
              <a:prstDash val="solid"/>
              <a:miter/>
            </a:ln>
          </p:spPr>
        </p:sp>
        <p:sp>
          <p:nvSpPr>
            <p:cNvPr id="18" name="TextBox 18"/>
            <p:cNvSpPr txBox="1"/>
            <p:nvPr/>
          </p:nvSpPr>
          <p:spPr>
            <a:xfrm>
              <a:off x="0" y="9525"/>
              <a:ext cx="68445" cy="3344299"/>
            </a:xfrm>
            <a:prstGeom prst="rect">
              <a:avLst/>
            </a:prstGeom>
          </p:spPr>
          <p:txBody>
            <a:bodyPr lIns="254000" tIns="254000" rIns="254000" bIns="254000" rtlCol="0" anchor="ctr"/>
            <a:lstStyle/>
            <a:p>
              <a:pPr marL="0" lvl="0" indent="0" algn="ctr">
                <a:lnSpc>
                  <a:spcPts val="6324"/>
                </a:lnSpc>
                <a:spcBef>
                  <a:spcPct val="0"/>
                </a:spcBef>
              </a:pPr>
              <a:endParaRPr/>
            </a:p>
          </p:txBody>
        </p:sp>
      </p:grpSp>
      <p:grpSp>
        <p:nvGrpSpPr>
          <p:cNvPr id="19" name="Group 19"/>
          <p:cNvGrpSpPr/>
          <p:nvPr/>
        </p:nvGrpSpPr>
        <p:grpSpPr>
          <a:xfrm rot="-5400000">
            <a:off x="8953500" y="-9334500"/>
            <a:ext cx="381000" cy="18669000"/>
            <a:chOff x="0" y="0"/>
            <a:chExt cx="68445" cy="3353824"/>
          </a:xfrm>
        </p:grpSpPr>
        <p:sp>
          <p:nvSpPr>
            <p:cNvPr id="20" name="Freeform 20"/>
            <p:cNvSpPr/>
            <p:nvPr/>
          </p:nvSpPr>
          <p:spPr>
            <a:xfrm>
              <a:off x="0" y="0"/>
              <a:ext cx="68445" cy="3353824"/>
            </a:xfrm>
            <a:custGeom>
              <a:avLst/>
              <a:gdLst/>
              <a:ahLst/>
              <a:cxnLst/>
              <a:rect l="l" t="t" r="r" b="b"/>
              <a:pathLst>
                <a:path w="68445" h="3353824">
                  <a:moveTo>
                    <a:pt x="0" y="0"/>
                  </a:moveTo>
                  <a:lnTo>
                    <a:pt x="68445" y="0"/>
                  </a:lnTo>
                  <a:lnTo>
                    <a:pt x="68445" y="3353824"/>
                  </a:lnTo>
                  <a:lnTo>
                    <a:pt x="0" y="3353824"/>
                  </a:lnTo>
                  <a:close/>
                </a:path>
              </a:pathLst>
            </a:custGeom>
            <a:solidFill>
              <a:srgbClr val="000001"/>
            </a:solidFill>
            <a:ln cap="sq">
              <a:noFill/>
              <a:prstDash val="solid"/>
              <a:miter/>
            </a:ln>
          </p:spPr>
        </p:sp>
        <p:sp>
          <p:nvSpPr>
            <p:cNvPr id="21" name="TextBox 21"/>
            <p:cNvSpPr txBox="1"/>
            <p:nvPr/>
          </p:nvSpPr>
          <p:spPr>
            <a:xfrm>
              <a:off x="0" y="9525"/>
              <a:ext cx="68445" cy="3344299"/>
            </a:xfrm>
            <a:prstGeom prst="rect">
              <a:avLst/>
            </a:prstGeom>
          </p:spPr>
          <p:txBody>
            <a:bodyPr lIns="254000" tIns="254000" rIns="254000" bIns="254000" rtlCol="0" anchor="ctr"/>
            <a:lstStyle/>
            <a:p>
              <a:pPr marL="0" lvl="0" indent="0" algn="ctr">
                <a:lnSpc>
                  <a:spcPts val="6324"/>
                </a:lnSpc>
                <a:spcBef>
                  <a:spcPct val="0"/>
                </a:spcBef>
              </a:pPr>
              <a:endParaRPr/>
            </a:p>
          </p:txBody>
        </p:sp>
      </p:grpSp>
      <p:sp>
        <p:nvSpPr>
          <p:cNvPr id="22" name="Freeform 22"/>
          <p:cNvSpPr/>
          <p:nvPr/>
        </p:nvSpPr>
        <p:spPr>
          <a:xfrm>
            <a:off x="3134630" y="5305425"/>
            <a:ext cx="5723620" cy="4697316"/>
          </a:xfrm>
          <a:custGeom>
            <a:avLst/>
            <a:gdLst/>
            <a:ahLst/>
            <a:cxnLst/>
            <a:rect l="l" t="t" r="r" b="b"/>
            <a:pathLst>
              <a:path w="5723620" h="4697316">
                <a:moveTo>
                  <a:pt x="0" y="0"/>
                </a:moveTo>
                <a:lnTo>
                  <a:pt x="5723620" y="0"/>
                </a:lnTo>
                <a:lnTo>
                  <a:pt x="5723620" y="4697316"/>
                </a:lnTo>
                <a:lnTo>
                  <a:pt x="0" y="4697316"/>
                </a:lnTo>
                <a:lnTo>
                  <a:pt x="0" y="0"/>
                </a:lnTo>
                <a:close/>
              </a:path>
            </a:pathLst>
          </a:custGeom>
          <a:blipFill>
            <a:blip r:embed="rId6"/>
            <a:stretch>
              <a:fillRect/>
            </a:stretch>
          </a:blipFill>
        </p:spPr>
      </p:sp>
      <p:sp>
        <p:nvSpPr>
          <p:cNvPr id="23" name="TextBox 23"/>
          <p:cNvSpPr txBox="1"/>
          <p:nvPr/>
        </p:nvSpPr>
        <p:spPr>
          <a:xfrm>
            <a:off x="11639885" y="5305425"/>
            <a:ext cx="543818" cy="457200"/>
          </a:xfrm>
          <a:prstGeom prst="rect">
            <a:avLst/>
          </a:prstGeom>
        </p:spPr>
        <p:txBody>
          <a:bodyPr lIns="0" tIns="0" rIns="0" bIns="0" rtlCol="0" anchor="t">
            <a:spAutoFit/>
          </a:bodyPr>
          <a:lstStyle/>
          <a:p>
            <a:pPr marL="0" lvl="0" indent="0" algn="ctr">
              <a:lnSpc>
                <a:spcPts val="3450"/>
              </a:lnSpc>
              <a:spcBef>
                <a:spcPct val="0"/>
              </a:spcBef>
            </a:pPr>
            <a:endParaRPr/>
          </a:p>
        </p:txBody>
      </p:sp>
      <p:grpSp>
        <p:nvGrpSpPr>
          <p:cNvPr id="24" name="Group 24"/>
          <p:cNvGrpSpPr/>
          <p:nvPr/>
        </p:nvGrpSpPr>
        <p:grpSpPr>
          <a:xfrm>
            <a:off x="844433" y="423859"/>
            <a:ext cx="7058025" cy="5557837"/>
            <a:chOff x="0" y="0"/>
            <a:chExt cx="9410700" cy="7410450"/>
          </a:xfrm>
        </p:grpSpPr>
        <p:sp>
          <p:nvSpPr>
            <p:cNvPr id="25" name="TextBox 25"/>
            <p:cNvSpPr txBox="1"/>
            <p:nvPr/>
          </p:nvSpPr>
          <p:spPr>
            <a:xfrm>
              <a:off x="0" y="19050"/>
              <a:ext cx="9410700" cy="1399117"/>
            </a:xfrm>
            <a:prstGeom prst="rect">
              <a:avLst/>
            </a:prstGeom>
          </p:spPr>
          <p:txBody>
            <a:bodyPr lIns="0" tIns="0" rIns="0" bIns="0" rtlCol="0" anchor="t">
              <a:spAutoFit/>
            </a:bodyPr>
            <a:lstStyle/>
            <a:p>
              <a:pPr marL="0" lvl="0" indent="0" algn="l">
                <a:lnSpc>
                  <a:spcPts val="8049"/>
                </a:lnSpc>
              </a:pPr>
              <a:r>
                <a:rPr lang="en-US" sz="6999">
                  <a:solidFill>
                    <a:srgbClr val="000001"/>
                  </a:solidFill>
                  <a:latin typeface="Cy Grotesk Key Bold"/>
                </a:rPr>
                <a:t>What is BTX?</a:t>
              </a:r>
            </a:p>
          </p:txBody>
        </p:sp>
        <p:sp>
          <p:nvSpPr>
            <p:cNvPr id="26" name="TextBox 26"/>
            <p:cNvSpPr txBox="1"/>
            <p:nvPr/>
          </p:nvSpPr>
          <p:spPr>
            <a:xfrm>
              <a:off x="0" y="2073275"/>
              <a:ext cx="9410700" cy="5337175"/>
            </a:xfrm>
            <a:prstGeom prst="rect">
              <a:avLst/>
            </a:prstGeom>
          </p:spPr>
          <p:txBody>
            <a:bodyPr lIns="0" tIns="0" rIns="0" bIns="0" rtlCol="0" anchor="t">
              <a:spAutoFit/>
            </a:bodyPr>
            <a:lstStyle/>
            <a:p>
              <a:pPr>
                <a:lnSpc>
                  <a:spcPts val="3900"/>
                </a:lnSpc>
              </a:pPr>
              <a:r>
                <a:rPr lang="en-US" sz="3000">
                  <a:solidFill>
                    <a:srgbClr val="000001"/>
                  </a:solidFill>
                  <a:latin typeface="Overpass"/>
                </a:rPr>
                <a:t>BTX, which stands for a blend of aromatic hydrocarbons including benzene, toluene, and the trio of xylene isomers, finds application in both petroleum refining and petrochemical sectors. These xylene isomers are identified by their respective ortho (o-), meta (m-), and para (p-) forms.  </a:t>
              </a:r>
            </a:p>
          </p:txBody>
        </p:sp>
      </p:grpSp>
    </p:spTree>
  </p:cSld>
  <p:clrMapOvr>
    <a:masterClrMapping/>
  </p:clrMapOvr>
  <p:transition spd="med">
    <p:push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grpSp>
        <p:nvGrpSpPr>
          <p:cNvPr id="2" name="Group 2"/>
          <p:cNvGrpSpPr/>
          <p:nvPr/>
        </p:nvGrpSpPr>
        <p:grpSpPr>
          <a:xfrm>
            <a:off x="1524000" y="2476500"/>
            <a:ext cx="15239938" cy="7407539"/>
            <a:chOff x="0" y="0"/>
            <a:chExt cx="3664784" cy="1781308"/>
          </a:xfrm>
        </p:grpSpPr>
        <p:sp>
          <p:nvSpPr>
            <p:cNvPr id="3" name="Freeform 3"/>
            <p:cNvSpPr/>
            <p:nvPr/>
          </p:nvSpPr>
          <p:spPr>
            <a:xfrm>
              <a:off x="0" y="0"/>
              <a:ext cx="3664784" cy="1781308"/>
            </a:xfrm>
            <a:custGeom>
              <a:avLst/>
              <a:gdLst/>
              <a:ahLst/>
              <a:cxnLst/>
              <a:rect l="l" t="t" r="r" b="b"/>
              <a:pathLst>
                <a:path w="3664784" h="1781308">
                  <a:moveTo>
                    <a:pt x="0" y="0"/>
                  </a:moveTo>
                  <a:lnTo>
                    <a:pt x="3664784" y="0"/>
                  </a:lnTo>
                  <a:lnTo>
                    <a:pt x="3664784" y="1781308"/>
                  </a:lnTo>
                  <a:lnTo>
                    <a:pt x="0" y="1781308"/>
                  </a:lnTo>
                  <a:close/>
                </a:path>
              </a:pathLst>
            </a:custGeom>
            <a:solidFill>
              <a:srgbClr val="E7E7E7"/>
            </a:solidFill>
          </p:spPr>
        </p:sp>
        <p:sp>
          <p:nvSpPr>
            <p:cNvPr id="4" name="TextBox 4"/>
            <p:cNvSpPr txBox="1"/>
            <p:nvPr/>
          </p:nvSpPr>
          <p:spPr>
            <a:xfrm>
              <a:off x="0" y="-47625"/>
              <a:ext cx="3664784" cy="1828933"/>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3646666" y="3905250"/>
            <a:ext cx="2381250" cy="1168401"/>
            <a:chOff x="0" y="0"/>
            <a:chExt cx="1183568" cy="580738"/>
          </a:xfrm>
        </p:grpSpPr>
        <p:sp>
          <p:nvSpPr>
            <p:cNvPr id="6" name="Freeform 6"/>
            <p:cNvSpPr/>
            <p:nvPr/>
          </p:nvSpPr>
          <p:spPr>
            <a:xfrm>
              <a:off x="0" y="0"/>
              <a:ext cx="1183568" cy="580738"/>
            </a:xfrm>
            <a:custGeom>
              <a:avLst/>
              <a:gdLst/>
              <a:ahLst/>
              <a:cxnLst/>
              <a:rect l="l" t="t" r="r" b="b"/>
              <a:pathLst>
                <a:path w="1183568" h="580738">
                  <a:moveTo>
                    <a:pt x="0" y="0"/>
                  </a:moveTo>
                  <a:lnTo>
                    <a:pt x="1183568" y="0"/>
                  </a:lnTo>
                  <a:lnTo>
                    <a:pt x="1183568" y="580738"/>
                  </a:lnTo>
                  <a:lnTo>
                    <a:pt x="0" y="580738"/>
                  </a:lnTo>
                  <a:close/>
                </a:path>
              </a:pathLst>
            </a:custGeom>
            <a:solidFill>
              <a:srgbClr val="F9C784"/>
            </a:solidFill>
          </p:spPr>
        </p:sp>
        <p:sp>
          <p:nvSpPr>
            <p:cNvPr id="7" name="TextBox 7"/>
            <p:cNvSpPr txBox="1"/>
            <p:nvPr/>
          </p:nvSpPr>
          <p:spPr>
            <a:xfrm>
              <a:off x="0" y="-66675"/>
              <a:ext cx="1183568" cy="647413"/>
            </a:xfrm>
            <a:prstGeom prst="rect">
              <a:avLst/>
            </a:prstGeom>
          </p:spPr>
          <p:txBody>
            <a:bodyPr lIns="177800" tIns="177800" rIns="177800" bIns="177800" rtlCol="0" anchor="ctr"/>
            <a:lstStyle/>
            <a:p>
              <a:pPr marL="0" lvl="0" indent="0" algn="ctr">
                <a:lnSpc>
                  <a:spcPts val="3000"/>
                </a:lnSpc>
              </a:pPr>
              <a:r>
                <a:rPr lang="en-US" sz="2500">
                  <a:solidFill>
                    <a:srgbClr val="000001"/>
                  </a:solidFill>
                  <a:latin typeface="Overpass Ultra-Bold"/>
                </a:rPr>
                <a:t>Colourless and Volatile </a:t>
              </a:r>
            </a:p>
          </p:txBody>
        </p:sp>
      </p:grpSp>
      <p:grpSp>
        <p:nvGrpSpPr>
          <p:cNvPr id="8" name="Group 8"/>
          <p:cNvGrpSpPr/>
          <p:nvPr/>
        </p:nvGrpSpPr>
        <p:grpSpPr>
          <a:xfrm>
            <a:off x="3818939" y="5434383"/>
            <a:ext cx="2036704" cy="775364"/>
            <a:chOff x="0" y="0"/>
            <a:chExt cx="952768" cy="362715"/>
          </a:xfrm>
        </p:grpSpPr>
        <p:sp>
          <p:nvSpPr>
            <p:cNvPr id="9" name="Freeform 9"/>
            <p:cNvSpPr/>
            <p:nvPr/>
          </p:nvSpPr>
          <p:spPr>
            <a:xfrm>
              <a:off x="0" y="0"/>
              <a:ext cx="952768" cy="362715"/>
            </a:xfrm>
            <a:custGeom>
              <a:avLst/>
              <a:gdLst/>
              <a:ahLst/>
              <a:cxnLst/>
              <a:rect l="l" t="t" r="r" b="b"/>
              <a:pathLst>
                <a:path w="952768" h="362715">
                  <a:moveTo>
                    <a:pt x="0" y="0"/>
                  </a:moveTo>
                  <a:lnTo>
                    <a:pt x="952768" y="0"/>
                  </a:lnTo>
                  <a:lnTo>
                    <a:pt x="952768" y="362715"/>
                  </a:lnTo>
                  <a:lnTo>
                    <a:pt x="0" y="362715"/>
                  </a:lnTo>
                  <a:close/>
                </a:path>
              </a:pathLst>
            </a:custGeom>
            <a:solidFill>
              <a:srgbClr val="B8B8E6"/>
            </a:solidFill>
            <a:ln cap="sq">
              <a:noFill/>
              <a:prstDash val="solid"/>
              <a:miter/>
            </a:ln>
          </p:spPr>
        </p:sp>
        <p:sp>
          <p:nvSpPr>
            <p:cNvPr id="10" name="TextBox 10"/>
            <p:cNvSpPr txBox="1"/>
            <p:nvPr/>
          </p:nvSpPr>
          <p:spPr>
            <a:xfrm>
              <a:off x="0" y="-9525"/>
              <a:ext cx="952768" cy="372240"/>
            </a:xfrm>
            <a:prstGeom prst="rect">
              <a:avLst/>
            </a:prstGeom>
          </p:spPr>
          <p:txBody>
            <a:bodyPr lIns="50800" tIns="50800" rIns="50800" bIns="50800" rtlCol="0" anchor="ctr"/>
            <a:lstStyle/>
            <a:p>
              <a:pPr marL="0" lvl="0" indent="0" algn="ctr">
                <a:lnSpc>
                  <a:spcPts val="4080"/>
                </a:lnSpc>
                <a:spcBef>
                  <a:spcPct val="0"/>
                </a:spcBef>
              </a:pPr>
              <a:r>
                <a:rPr lang="en-US" sz="3400">
                  <a:solidFill>
                    <a:srgbClr val="000001"/>
                  </a:solidFill>
                  <a:latin typeface="Cy Grotesk Key Semi-Bold"/>
                </a:rPr>
                <a:t>0.879</a:t>
              </a:r>
            </a:p>
          </p:txBody>
        </p:sp>
      </p:grpSp>
      <p:grpSp>
        <p:nvGrpSpPr>
          <p:cNvPr id="11" name="Group 11"/>
          <p:cNvGrpSpPr/>
          <p:nvPr/>
        </p:nvGrpSpPr>
        <p:grpSpPr>
          <a:xfrm>
            <a:off x="495854" y="3905250"/>
            <a:ext cx="2381250" cy="1238250"/>
            <a:chOff x="0" y="0"/>
            <a:chExt cx="1183568" cy="615456"/>
          </a:xfrm>
        </p:grpSpPr>
        <p:sp>
          <p:nvSpPr>
            <p:cNvPr id="12" name="Freeform 12"/>
            <p:cNvSpPr/>
            <p:nvPr/>
          </p:nvSpPr>
          <p:spPr>
            <a:xfrm>
              <a:off x="0" y="0"/>
              <a:ext cx="1183568" cy="615456"/>
            </a:xfrm>
            <a:custGeom>
              <a:avLst/>
              <a:gdLst/>
              <a:ahLst/>
              <a:cxnLst/>
              <a:rect l="l" t="t" r="r" b="b"/>
              <a:pathLst>
                <a:path w="1183568" h="615456">
                  <a:moveTo>
                    <a:pt x="0" y="0"/>
                  </a:moveTo>
                  <a:lnTo>
                    <a:pt x="1183568" y="0"/>
                  </a:lnTo>
                  <a:lnTo>
                    <a:pt x="1183568" y="615456"/>
                  </a:lnTo>
                  <a:lnTo>
                    <a:pt x="0" y="615456"/>
                  </a:lnTo>
                  <a:close/>
                </a:path>
              </a:pathLst>
            </a:custGeom>
            <a:solidFill>
              <a:srgbClr val="000000"/>
            </a:solidFill>
          </p:spPr>
        </p:sp>
        <p:sp>
          <p:nvSpPr>
            <p:cNvPr id="13" name="TextBox 13"/>
            <p:cNvSpPr txBox="1"/>
            <p:nvPr/>
          </p:nvSpPr>
          <p:spPr>
            <a:xfrm>
              <a:off x="0" y="-66675"/>
              <a:ext cx="1183568" cy="682131"/>
            </a:xfrm>
            <a:prstGeom prst="rect">
              <a:avLst/>
            </a:prstGeom>
          </p:spPr>
          <p:txBody>
            <a:bodyPr lIns="25400" tIns="25400" rIns="25400" bIns="25400" rtlCol="0" anchor="ctr"/>
            <a:lstStyle/>
            <a:p>
              <a:pPr marL="0" lvl="0" indent="0" algn="ctr">
                <a:lnSpc>
                  <a:spcPts val="3000"/>
                </a:lnSpc>
              </a:pPr>
              <a:r>
                <a:rPr lang="en-US" sz="2500">
                  <a:solidFill>
                    <a:srgbClr val="FFFFFF"/>
                  </a:solidFill>
                  <a:latin typeface="Overpass Ultra-Bold"/>
                </a:rPr>
                <a:t>Appearance &amp; Volatility</a:t>
              </a:r>
            </a:p>
          </p:txBody>
        </p:sp>
      </p:grpSp>
      <p:grpSp>
        <p:nvGrpSpPr>
          <p:cNvPr id="14" name="Group 14"/>
          <p:cNvGrpSpPr/>
          <p:nvPr/>
        </p:nvGrpSpPr>
        <p:grpSpPr>
          <a:xfrm>
            <a:off x="1333500" y="3429000"/>
            <a:ext cx="15621000" cy="190500"/>
            <a:chOff x="0" y="0"/>
            <a:chExt cx="4114173" cy="50173"/>
          </a:xfrm>
        </p:grpSpPr>
        <p:sp>
          <p:nvSpPr>
            <p:cNvPr id="15" name="Freeform 15"/>
            <p:cNvSpPr/>
            <p:nvPr/>
          </p:nvSpPr>
          <p:spPr>
            <a:xfrm>
              <a:off x="0" y="0"/>
              <a:ext cx="4114173" cy="50173"/>
            </a:xfrm>
            <a:custGeom>
              <a:avLst/>
              <a:gdLst/>
              <a:ahLst/>
              <a:cxnLst/>
              <a:rect l="l" t="t" r="r" b="b"/>
              <a:pathLst>
                <a:path w="4114173" h="50173">
                  <a:moveTo>
                    <a:pt x="0" y="0"/>
                  </a:moveTo>
                  <a:lnTo>
                    <a:pt x="4114173" y="0"/>
                  </a:lnTo>
                  <a:lnTo>
                    <a:pt x="4114173" y="50173"/>
                  </a:lnTo>
                  <a:lnTo>
                    <a:pt x="0" y="50173"/>
                  </a:lnTo>
                  <a:close/>
                </a:path>
              </a:pathLst>
            </a:custGeom>
            <a:solidFill>
              <a:srgbClr val="000001"/>
            </a:solidFill>
          </p:spPr>
        </p:sp>
        <p:sp>
          <p:nvSpPr>
            <p:cNvPr id="16" name="TextBox 16"/>
            <p:cNvSpPr txBox="1"/>
            <p:nvPr/>
          </p:nvSpPr>
          <p:spPr>
            <a:xfrm>
              <a:off x="0" y="-47625"/>
              <a:ext cx="4114173" cy="97798"/>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a:off x="8858250" y="9734650"/>
            <a:ext cx="571500" cy="774650"/>
          </a:xfrm>
          <a:custGeom>
            <a:avLst/>
            <a:gdLst/>
            <a:ahLst/>
            <a:cxnLst/>
            <a:rect l="l" t="t" r="r" b="b"/>
            <a:pathLst>
              <a:path w="571500" h="774650">
                <a:moveTo>
                  <a:pt x="0" y="0"/>
                </a:moveTo>
                <a:lnTo>
                  <a:pt x="571500" y="0"/>
                </a:lnTo>
                <a:lnTo>
                  <a:pt x="571500" y="774650"/>
                </a:lnTo>
                <a:lnTo>
                  <a:pt x="0" y="774650"/>
                </a:lnTo>
                <a:lnTo>
                  <a:pt x="0" y="0"/>
                </a:lnTo>
                <a:close/>
              </a:path>
            </a:pathLst>
          </a:custGeom>
          <a:blipFill>
            <a:blip r:embed="rId2">
              <a:extLst>
                <a:ext uri="{96DAC541-7B7A-43D3-8B79-37D633B846F1}">
                  <asvg:svgBlip xmlns:asvg="http://schemas.microsoft.com/office/drawing/2016/SVG/main" xmlns="" r:embed="rId3"/>
                </a:ext>
              </a:extLst>
            </a:blip>
            <a:stretch>
              <a:fillRect l="-319005" t="-444876" r="-319557"/>
            </a:stretch>
          </a:blipFill>
        </p:spPr>
      </p:sp>
      <p:sp>
        <p:nvSpPr>
          <p:cNvPr id="18" name="Freeform 18"/>
          <p:cNvSpPr/>
          <p:nvPr/>
        </p:nvSpPr>
        <p:spPr>
          <a:xfrm>
            <a:off x="13078568" y="8035611"/>
            <a:ext cx="5209432" cy="3766078"/>
          </a:xfrm>
          <a:custGeom>
            <a:avLst/>
            <a:gdLst/>
            <a:ahLst/>
            <a:cxnLst/>
            <a:rect l="l" t="t" r="r" b="b"/>
            <a:pathLst>
              <a:path w="5209432" h="3766078">
                <a:moveTo>
                  <a:pt x="0" y="0"/>
                </a:moveTo>
                <a:lnTo>
                  <a:pt x="5209432" y="0"/>
                </a:lnTo>
                <a:lnTo>
                  <a:pt x="5209432" y="3766078"/>
                </a:lnTo>
                <a:lnTo>
                  <a:pt x="0" y="376607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9" name="Group 19"/>
          <p:cNvGrpSpPr/>
          <p:nvPr/>
        </p:nvGrpSpPr>
        <p:grpSpPr>
          <a:xfrm>
            <a:off x="1333500" y="2387286"/>
            <a:ext cx="15621000" cy="247650"/>
            <a:chOff x="0" y="0"/>
            <a:chExt cx="4114173" cy="65225"/>
          </a:xfrm>
        </p:grpSpPr>
        <p:sp>
          <p:nvSpPr>
            <p:cNvPr id="20" name="Freeform 20"/>
            <p:cNvSpPr/>
            <p:nvPr/>
          </p:nvSpPr>
          <p:spPr>
            <a:xfrm>
              <a:off x="0" y="0"/>
              <a:ext cx="4114173" cy="65225"/>
            </a:xfrm>
            <a:custGeom>
              <a:avLst/>
              <a:gdLst/>
              <a:ahLst/>
              <a:cxnLst/>
              <a:rect l="l" t="t" r="r" b="b"/>
              <a:pathLst>
                <a:path w="4114173" h="65225">
                  <a:moveTo>
                    <a:pt x="0" y="0"/>
                  </a:moveTo>
                  <a:lnTo>
                    <a:pt x="4114173" y="0"/>
                  </a:lnTo>
                  <a:lnTo>
                    <a:pt x="4114173" y="65225"/>
                  </a:lnTo>
                  <a:lnTo>
                    <a:pt x="0" y="65225"/>
                  </a:lnTo>
                  <a:close/>
                </a:path>
              </a:pathLst>
            </a:custGeom>
            <a:solidFill>
              <a:srgbClr val="000001"/>
            </a:solidFill>
          </p:spPr>
        </p:sp>
        <p:sp>
          <p:nvSpPr>
            <p:cNvPr id="21" name="TextBox 21"/>
            <p:cNvSpPr txBox="1"/>
            <p:nvPr/>
          </p:nvSpPr>
          <p:spPr>
            <a:xfrm>
              <a:off x="0" y="-47625"/>
              <a:ext cx="4114173" cy="112850"/>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8491409" y="3905250"/>
            <a:ext cx="2381250" cy="1168401"/>
            <a:chOff x="0" y="0"/>
            <a:chExt cx="1183568" cy="580738"/>
          </a:xfrm>
        </p:grpSpPr>
        <p:sp>
          <p:nvSpPr>
            <p:cNvPr id="23" name="Freeform 23"/>
            <p:cNvSpPr/>
            <p:nvPr/>
          </p:nvSpPr>
          <p:spPr>
            <a:xfrm>
              <a:off x="0" y="0"/>
              <a:ext cx="1183568" cy="580738"/>
            </a:xfrm>
            <a:custGeom>
              <a:avLst/>
              <a:gdLst/>
              <a:ahLst/>
              <a:cxnLst/>
              <a:rect l="l" t="t" r="r" b="b"/>
              <a:pathLst>
                <a:path w="1183568" h="580738">
                  <a:moveTo>
                    <a:pt x="0" y="0"/>
                  </a:moveTo>
                  <a:lnTo>
                    <a:pt x="1183568" y="0"/>
                  </a:lnTo>
                  <a:lnTo>
                    <a:pt x="1183568" y="580738"/>
                  </a:lnTo>
                  <a:lnTo>
                    <a:pt x="0" y="580738"/>
                  </a:lnTo>
                  <a:close/>
                </a:path>
              </a:pathLst>
            </a:custGeom>
            <a:solidFill>
              <a:srgbClr val="F9C784"/>
            </a:solidFill>
          </p:spPr>
        </p:sp>
        <p:sp>
          <p:nvSpPr>
            <p:cNvPr id="24" name="TextBox 24"/>
            <p:cNvSpPr txBox="1"/>
            <p:nvPr/>
          </p:nvSpPr>
          <p:spPr>
            <a:xfrm>
              <a:off x="0" y="-66675"/>
              <a:ext cx="1183568" cy="647413"/>
            </a:xfrm>
            <a:prstGeom prst="rect">
              <a:avLst/>
            </a:prstGeom>
          </p:spPr>
          <p:txBody>
            <a:bodyPr lIns="177800" tIns="177800" rIns="177800" bIns="177800" rtlCol="0" anchor="ctr"/>
            <a:lstStyle/>
            <a:p>
              <a:pPr marL="0" lvl="0" indent="0" algn="ctr">
                <a:lnSpc>
                  <a:spcPts val="3000"/>
                </a:lnSpc>
              </a:pPr>
              <a:r>
                <a:rPr lang="en-US" sz="2500">
                  <a:solidFill>
                    <a:srgbClr val="000001"/>
                  </a:solidFill>
                  <a:latin typeface="Overpass Ultra-Bold"/>
                </a:rPr>
                <a:t>Colourless and Volatile </a:t>
              </a:r>
            </a:p>
          </p:txBody>
        </p:sp>
      </p:grpSp>
      <p:grpSp>
        <p:nvGrpSpPr>
          <p:cNvPr id="25" name="Group 25"/>
          <p:cNvGrpSpPr/>
          <p:nvPr/>
        </p:nvGrpSpPr>
        <p:grpSpPr>
          <a:xfrm>
            <a:off x="13078568" y="3905250"/>
            <a:ext cx="2215149" cy="1168401"/>
            <a:chOff x="0" y="0"/>
            <a:chExt cx="1101010" cy="580738"/>
          </a:xfrm>
        </p:grpSpPr>
        <p:sp>
          <p:nvSpPr>
            <p:cNvPr id="26" name="Freeform 26"/>
            <p:cNvSpPr/>
            <p:nvPr/>
          </p:nvSpPr>
          <p:spPr>
            <a:xfrm>
              <a:off x="0" y="0"/>
              <a:ext cx="1101010" cy="580738"/>
            </a:xfrm>
            <a:custGeom>
              <a:avLst/>
              <a:gdLst/>
              <a:ahLst/>
              <a:cxnLst/>
              <a:rect l="l" t="t" r="r" b="b"/>
              <a:pathLst>
                <a:path w="1101010" h="580738">
                  <a:moveTo>
                    <a:pt x="0" y="0"/>
                  </a:moveTo>
                  <a:lnTo>
                    <a:pt x="1101010" y="0"/>
                  </a:lnTo>
                  <a:lnTo>
                    <a:pt x="1101010" y="580738"/>
                  </a:lnTo>
                  <a:lnTo>
                    <a:pt x="0" y="580738"/>
                  </a:lnTo>
                  <a:close/>
                </a:path>
              </a:pathLst>
            </a:custGeom>
            <a:solidFill>
              <a:srgbClr val="F9C784"/>
            </a:solidFill>
          </p:spPr>
        </p:sp>
        <p:sp>
          <p:nvSpPr>
            <p:cNvPr id="27" name="TextBox 27"/>
            <p:cNvSpPr txBox="1"/>
            <p:nvPr/>
          </p:nvSpPr>
          <p:spPr>
            <a:xfrm>
              <a:off x="0" y="-66675"/>
              <a:ext cx="1101010" cy="647413"/>
            </a:xfrm>
            <a:prstGeom prst="rect">
              <a:avLst/>
            </a:prstGeom>
          </p:spPr>
          <p:txBody>
            <a:bodyPr lIns="177800" tIns="177800" rIns="177800" bIns="177800" rtlCol="0" anchor="ctr"/>
            <a:lstStyle/>
            <a:p>
              <a:pPr marL="0" lvl="0" indent="0" algn="ctr">
                <a:lnSpc>
                  <a:spcPts val="3000"/>
                </a:lnSpc>
              </a:pPr>
              <a:r>
                <a:rPr lang="en-US" sz="2500">
                  <a:solidFill>
                    <a:srgbClr val="000001"/>
                  </a:solidFill>
                  <a:latin typeface="Overpass Ultra-Bold"/>
                </a:rPr>
                <a:t>Colourless and Volatile </a:t>
              </a:r>
            </a:p>
          </p:txBody>
        </p:sp>
      </p:grpSp>
      <p:grpSp>
        <p:nvGrpSpPr>
          <p:cNvPr id="28" name="Group 28"/>
          <p:cNvGrpSpPr/>
          <p:nvPr/>
        </p:nvGrpSpPr>
        <p:grpSpPr>
          <a:xfrm>
            <a:off x="495854" y="5429250"/>
            <a:ext cx="2381250" cy="939801"/>
            <a:chOff x="0" y="0"/>
            <a:chExt cx="1183568" cy="467115"/>
          </a:xfrm>
        </p:grpSpPr>
        <p:sp>
          <p:nvSpPr>
            <p:cNvPr id="29" name="Freeform 29"/>
            <p:cNvSpPr/>
            <p:nvPr/>
          </p:nvSpPr>
          <p:spPr>
            <a:xfrm>
              <a:off x="0" y="0"/>
              <a:ext cx="1183568" cy="467115"/>
            </a:xfrm>
            <a:custGeom>
              <a:avLst/>
              <a:gdLst/>
              <a:ahLst/>
              <a:cxnLst/>
              <a:rect l="l" t="t" r="r" b="b"/>
              <a:pathLst>
                <a:path w="1183568" h="467115">
                  <a:moveTo>
                    <a:pt x="0" y="0"/>
                  </a:moveTo>
                  <a:lnTo>
                    <a:pt x="1183568" y="0"/>
                  </a:lnTo>
                  <a:lnTo>
                    <a:pt x="1183568" y="467115"/>
                  </a:lnTo>
                  <a:lnTo>
                    <a:pt x="0" y="467115"/>
                  </a:lnTo>
                  <a:close/>
                </a:path>
              </a:pathLst>
            </a:custGeom>
            <a:solidFill>
              <a:srgbClr val="000000"/>
            </a:solidFill>
          </p:spPr>
        </p:sp>
        <p:sp>
          <p:nvSpPr>
            <p:cNvPr id="30" name="TextBox 30"/>
            <p:cNvSpPr txBox="1"/>
            <p:nvPr/>
          </p:nvSpPr>
          <p:spPr>
            <a:xfrm>
              <a:off x="0" y="-57150"/>
              <a:ext cx="1183568" cy="524265"/>
            </a:xfrm>
            <a:prstGeom prst="rect">
              <a:avLst/>
            </a:prstGeom>
          </p:spPr>
          <p:txBody>
            <a:bodyPr lIns="25400" tIns="25400" rIns="25400" bIns="25400" rtlCol="0" anchor="ctr"/>
            <a:lstStyle/>
            <a:p>
              <a:pPr marL="0" lvl="0" indent="0" algn="ctr">
                <a:lnSpc>
                  <a:spcPts val="2640"/>
                </a:lnSpc>
              </a:pPr>
              <a:r>
                <a:rPr lang="en-US" sz="2200">
                  <a:solidFill>
                    <a:srgbClr val="FFFFFF"/>
                  </a:solidFill>
                  <a:latin typeface="Overpass Ultra-Bold"/>
                </a:rPr>
                <a:t>Density(g/cm^3)</a:t>
              </a:r>
            </a:p>
          </p:txBody>
        </p:sp>
      </p:grpSp>
      <p:grpSp>
        <p:nvGrpSpPr>
          <p:cNvPr id="31" name="Group 31"/>
          <p:cNvGrpSpPr/>
          <p:nvPr/>
        </p:nvGrpSpPr>
        <p:grpSpPr>
          <a:xfrm>
            <a:off x="8663681" y="5429250"/>
            <a:ext cx="2036704" cy="775364"/>
            <a:chOff x="0" y="0"/>
            <a:chExt cx="952768" cy="362715"/>
          </a:xfrm>
        </p:grpSpPr>
        <p:sp>
          <p:nvSpPr>
            <p:cNvPr id="32" name="Freeform 32"/>
            <p:cNvSpPr/>
            <p:nvPr/>
          </p:nvSpPr>
          <p:spPr>
            <a:xfrm>
              <a:off x="0" y="0"/>
              <a:ext cx="952768" cy="362715"/>
            </a:xfrm>
            <a:custGeom>
              <a:avLst/>
              <a:gdLst/>
              <a:ahLst/>
              <a:cxnLst/>
              <a:rect l="l" t="t" r="r" b="b"/>
              <a:pathLst>
                <a:path w="952768" h="362715">
                  <a:moveTo>
                    <a:pt x="0" y="0"/>
                  </a:moveTo>
                  <a:lnTo>
                    <a:pt x="952768" y="0"/>
                  </a:lnTo>
                  <a:lnTo>
                    <a:pt x="952768" y="362715"/>
                  </a:lnTo>
                  <a:lnTo>
                    <a:pt x="0" y="362715"/>
                  </a:lnTo>
                  <a:close/>
                </a:path>
              </a:pathLst>
            </a:custGeom>
            <a:solidFill>
              <a:srgbClr val="B8B8E6"/>
            </a:solidFill>
            <a:ln cap="sq">
              <a:noFill/>
              <a:prstDash val="solid"/>
              <a:miter/>
            </a:ln>
          </p:spPr>
        </p:sp>
        <p:sp>
          <p:nvSpPr>
            <p:cNvPr id="33" name="TextBox 33"/>
            <p:cNvSpPr txBox="1"/>
            <p:nvPr/>
          </p:nvSpPr>
          <p:spPr>
            <a:xfrm>
              <a:off x="0" y="-9525"/>
              <a:ext cx="952768" cy="372240"/>
            </a:xfrm>
            <a:prstGeom prst="rect">
              <a:avLst/>
            </a:prstGeom>
          </p:spPr>
          <p:txBody>
            <a:bodyPr lIns="50800" tIns="50800" rIns="50800" bIns="50800" rtlCol="0" anchor="ctr"/>
            <a:lstStyle/>
            <a:p>
              <a:pPr marL="0" lvl="0" indent="0" algn="ctr">
                <a:lnSpc>
                  <a:spcPts val="4080"/>
                </a:lnSpc>
                <a:spcBef>
                  <a:spcPct val="0"/>
                </a:spcBef>
              </a:pPr>
              <a:r>
                <a:rPr lang="en-US" sz="3400">
                  <a:solidFill>
                    <a:srgbClr val="000001"/>
                  </a:solidFill>
                  <a:latin typeface="Cy Grotesk Key Semi-Bold"/>
                </a:rPr>
                <a:t>0.867</a:t>
              </a:r>
            </a:p>
          </p:txBody>
        </p:sp>
      </p:grpSp>
      <p:grpSp>
        <p:nvGrpSpPr>
          <p:cNvPr id="34" name="Group 34"/>
          <p:cNvGrpSpPr/>
          <p:nvPr/>
        </p:nvGrpSpPr>
        <p:grpSpPr>
          <a:xfrm>
            <a:off x="12912467" y="5429250"/>
            <a:ext cx="2919429" cy="775364"/>
            <a:chOff x="0" y="0"/>
            <a:chExt cx="1365706" cy="362715"/>
          </a:xfrm>
        </p:grpSpPr>
        <p:sp>
          <p:nvSpPr>
            <p:cNvPr id="35" name="Freeform 35"/>
            <p:cNvSpPr/>
            <p:nvPr/>
          </p:nvSpPr>
          <p:spPr>
            <a:xfrm>
              <a:off x="0" y="0"/>
              <a:ext cx="1365706" cy="362715"/>
            </a:xfrm>
            <a:custGeom>
              <a:avLst/>
              <a:gdLst/>
              <a:ahLst/>
              <a:cxnLst/>
              <a:rect l="l" t="t" r="r" b="b"/>
              <a:pathLst>
                <a:path w="1365706" h="362715">
                  <a:moveTo>
                    <a:pt x="0" y="0"/>
                  </a:moveTo>
                  <a:lnTo>
                    <a:pt x="1365706" y="0"/>
                  </a:lnTo>
                  <a:lnTo>
                    <a:pt x="1365706" y="362715"/>
                  </a:lnTo>
                  <a:lnTo>
                    <a:pt x="0" y="362715"/>
                  </a:lnTo>
                  <a:close/>
                </a:path>
              </a:pathLst>
            </a:custGeom>
            <a:solidFill>
              <a:srgbClr val="B8B8E6"/>
            </a:solidFill>
            <a:ln cap="sq">
              <a:noFill/>
              <a:prstDash val="solid"/>
              <a:miter/>
            </a:ln>
          </p:spPr>
        </p:sp>
        <p:sp>
          <p:nvSpPr>
            <p:cNvPr id="36" name="TextBox 36"/>
            <p:cNvSpPr txBox="1"/>
            <p:nvPr/>
          </p:nvSpPr>
          <p:spPr>
            <a:xfrm>
              <a:off x="0" y="-9525"/>
              <a:ext cx="1365706" cy="372240"/>
            </a:xfrm>
            <a:prstGeom prst="rect">
              <a:avLst/>
            </a:prstGeom>
          </p:spPr>
          <p:txBody>
            <a:bodyPr lIns="50800" tIns="50800" rIns="50800" bIns="50800" rtlCol="0" anchor="ctr"/>
            <a:lstStyle/>
            <a:p>
              <a:pPr marL="0" lvl="0" indent="0" algn="ctr">
                <a:lnSpc>
                  <a:spcPts val="4080"/>
                </a:lnSpc>
                <a:spcBef>
                  <a:spcPct val="0"/>
                </a:spcBef>
              </a:pPr>
              <a:r>
                <a:rPr lang="en-US" sz="3400">
                  <a:solidFill>
                    <a:srgbClr val="000001"/>
                  </a:solidFill>
                  <a:latin typeface="Cy Grotesk Key Semi-Bold"/>
                </a:rPr>
                <a:t>0.86-0.88</a:t>
              </a:r>
            </a:p>
          </p:txBody>
        </p:sp>
      </p:grpSp>
      <p:grpSp>
        <p:nvGrpSpPr>
          <p:cNvPr id="37" name="Group 37"/>
          <p:cNvGrpSpPr/>
          <p:nvPr/>
        </p:nvGrpSpPr>
        <p:grpSpPr>
          <a:xfrm>
            <a:off x="495854" y="6500631"/>
            <a:ext cx="2381250" cy="785631"/>
            <a:chOff x="0" y="0"/>
            <a:chExt cx="1183568" cy="390487"/>
          </a:xfrm>
        </p:grpSpPr>
        <p:sp>
          <p:nvSpPr>
            <p:cNvPr id="38" name="Freeform 38"/>
            <p:cNvSpPr/>
            <p:nvPr/>
          </p:nvSpPr>
          <p:spPr>
            <a:xfrm>
              <a:off x="0" y="0"/>
              <a:ext cx="1183568" cy="390487"/>
            </a:xfrm>
            <a:custGeom>
              <a:avLst/>
              <a:gdLst/>
              <a:ahLst/>
              <a:cxnLst/>
              <a:rect l="l" t="t" r="r" b="b"/>
              <a:pathLst>
                <a:path w="1183568" h="390487">
                  <a:moveTo>
                    <a:pt x="0" y="0"/>
                  </a:moveTo>
                  <a:lnTo>
                    <a:pt x="1183568" y="0"/>
                  </a:lnTo>
                  <a:lnTo>
                    <a:pt x="1183568" y="390487"/>
                  </a:lnTo>
                  <a:lnTo>
                    <a:pt x="0" y="390487"/>
                  </a:lnTo>
                  <a:close/>
                </a:path>
              </a:pathLst>
            </a:custGeom>
            <a:solidFill>
              <a:srgbClr val="000000"/>
            </a:solidFill>
          </p:spPr>
        </p:sp>
        <p:sp>
          <p:nvSpPr>
            <p:cNvPr id="39" name="TextBox 39"/>
            <p:cNvSpPr txBox="1"/>
            <p:nvPr/>
          </p:nvSpPr>
          <p:spPr>
            <a:xfrm>
              <a:off x="0" y="-66675"/>
              <a:ext cx="1183568" cy="457162"/>
            </a:xfrm>
            <a:prstGeom prst="rect">
              <a:avLst/>
            </a:prstGeom>
          </p:spPr>
          <p:txBody>
            <a:bodyPr lIns="25400" tIns="25400" rIns="25400" bIns="25400" rtlCol="0" anchor="ctr"/>
            <a:lstStyle/>
            <a:p>
              <a:pPr marL="0" lvl="0" indent="0" algn="ctr">
                <a:lnSpc>
                  <a:spcPts val="3000"/>
                </a:lnSpc>
              </a:pPr>
              <a:r>
                <a:rPr lang="en-US" sz="2500">
                  <a:solidFill>
                    <a:srgbClr val="FFFFFF"/>
                  </a:solidFill>
                  <a:latin typeface="Overpass Ultra-Bold"/>
                </a:rPr>
                <a:t>Melting Point</a:t>
              </a:r>
            </a:p>
          </p:txBody>
        </p:sp>
      </p:grpSp>
      <p:grpSp>
        <p:nvGrpSpPr>
          <p:cNvPr id="40" name="Group 40"/>
          <p:cNvGrpSpPr/>
          <p:nvPr/>
        </p:nvGrpSpPr>
        <p:grpSpPr>
          <a:xfrm>
            <a:off x="3818939" y="6571697"/>
            <a:ext cx="2036704" cy="775364"/>
            <a:chOff x="0" y="0"/>
            <a:chExt cx="952768" cy="362715"/>
          </a:xfrm>
        </p:grpSpPr>
        <p:sp>
          <p:nvSpPr>
            <p:cNvPr id="41" name="Freeform 41"/>
            <p:cNvSpPr/>
            <p:nvPr/>
          </p:nvSpPr>
          <p:spPr>
            <a:xfrm>
              <a:off x="0" y="0"/>
              <a:ext cx="952768" cy="362715"/>
            </a:xfrm>
            <a:custGeom>
              <a:avLst/>
              <a:gdLst/>
              <a:ahLst/>
              <a:cxnLst/>
              <a:rect l="l" t="t" r="r" b="b"/>
              <a:pathLst>
                <a:path w="952768" h="362715">
                  <a:moveTo>
                    <a:pt x="0" y="0"/>
                  </a:moveTo>
                  <a:lnTo>
                    <a:pt x="952768" y="0"/>
                  </a:lnTo>
                  <a:lnTo>
                    <a:pt x="952768" y="362715"/>
                  </a:lnTo>
                  <a:lnTo>
                    <a:pt x="0" y="362715"/>
                  </a:lnTo>
                  <a:close/>
                </a:path>
              </a:pathLst>
            </a:custGeom>
            <a:solidFill>
              <a:srgbClr val="B8B8E6"/>
            </a:solidFill>
            <a:ln cap="sq">
              <a:noFill/>
              <a:prstDash val="solid"/>
              <a:miter/>
            </a:ln>
          </p:spPr>
        </p:sp>
        <p:sp>
          <p:nvSpPr>
            <p:cNvPr id="42" name="TextBox 42"/>
            <p:cNvSpPr txBox="1"/>
            <p:nvPr/>
          </p:nvSpPr>
          <p:spPr>
            <a:xfrm>
              <a:off x="0" y="-9525"/>
              <a:ext cx="952768" cy="372240"/>
            </a:xfrm>
            <a:prstGeom prst="rect">
              <a:avLst/>
            </a:prstGeom>
          </p:spPr>
          <p:txBody>
            <a:bodyPr lIns="50800" tIns="50800" rIns="50800" bIns="50800" rtlCol="0" anchor="ctr"/>
            <a:lstStyle/>
            <a:p>
              <a:pPr marL="0" lvl="0" indent="0" algn="ctr">
                <a:lnSpc>
                  <a:spcPts val="4080"/>
                </a:lnSpc>
                <a:spcBef>
                  <a:spcPct val="0"/>
                </a:spcBef>
              </a:pPr>
              <a:r>
                <a:rPr lang="en-US" sz="3400">
                  <a:solidFill>
                    <a:srgbClr val="000001"/>
                  </a:solidFill>
                  <a:latin typeface="Cy Grotesk Key Semi-Bold"/>
                  <a:ea typeface="Cy Grotesk Key Semi-Bold"/>
                </a:rPr>
                <a:t>5.5°C</a:t>
              </a:r>
            </a:p>
          </p:txBody>
        </p:sp>
      </p:grpSp>
      <p:grpSp>
        <p:nvGrpSpPr>
          <p:cNvPr id="43" name="Group 43"/>
          <p:cNvGrpSpPr/>
          <p:nvPr/>
        </p:nvGrpSpPr>
        <p:grpSpPr>
          <a:xfrm>
            <a:off x="8663681" y="6571697"/>
            <a:ext cx="2036704" cy="775364"/>
            <a:chOff x="0" y="0"/>
            <a:chExt cx="952768" cy="362715"/>
          </a:xfrm>
        </p:grpSpPr>
        <p:sp>
          <p:nvSpPr>
            <p:cNvPr id="44" name="Freeform 44"/>
            <p:cNvSpPr/>
            <p:nvPr/>
          </p:nvSpPr>
          <p:spPr>
            <a:xfrm>
              <a:off x="0" y="0"/>
              <a:ext cx="952768" cy="362715"/>
            </a:xfrm>
            <a:custGeom>
              <a:avLst/>
              <a:gdLst/>
              <a:ahLst/>
              <a:cxnLst/>
              <a:rect l="l" t="t" r="r" b="b"/>
              <a:pathLst>
                <a:path w="952768" h="362715">
                  <a:moveTo>
                    <a:pt x="0" y="0"/>
                  </a:moveTo>
                  <a:lnTo>
                    <a:pt x="952768" y="0"/>
                  </a:lnTo>
                  <a:lnTo>
                    <a:pt x="952768" y="362715"/>
                  </a:lnTo>
                  <a:lnTo>
                    <a:pt x="0" y="362715"/>
                  </a:lnTo>
                  <a:close/>
                </a:path>
              </a:pathLst>
            </a:custGeom>
            <a:solidFill>
              <a:srgbClr val="B8B8E6"/>
            </a:solidFill>
            <a:ln cap="sq">
              <a:noFill/>
              <a:prstDash val="solid"/>
              <a:miter/>
            </a:ln>
          </p:spPr>
        </p:sp>
        <p:sp>
          <p:nvSpPr>
            <p:cNvPr id="45" name="TextBox 45"/>
            <p:cNvSpPr txBox="1"/>
            <p:nvPr/>
          </p:nvSpPr>
          <p:spPr>
            <a:xfrm>
              <a:off x="0" y="-9525"/>
              <a:ext cx="952768" cy="372240"/>
            </a:xfrm>
            <a:prstGeom prst="rect">
              <a:avLst/>
            </a:prstGeom>
          </p:spPr>
          <p:txBody>
            <a:bodyPr lIns="50800" tIns="50800" rIns="50800" bIns="50800" rtlCol="0" anchor="ctr"/>
            <a:lstStyle/>
            <a:p>
              <a:pPr marL="0" lvl="0" indent="0" algn="ctr">
                <a:lnSpc>
                  <a:spcPts val="4080"/>
                </a:lnSpc>
                <a:spcBef>
                  <a:spcPct val="0"/>
                </a:spcBef>
              </a:pPr>
              <a:r>
                <a:rPr lang="en-US" sz="3400">
                  <a:solidFill>
                    <a:srgbClr val="000001"/>
                  </a:solidFill>
                  <a:latin typeface="Cy Grotesk Key Semi-Bold"/>
                  <a:ea typeface="Cy Grotesk Key Semi-Bold"/>
                </a:rPr>
                <a:t>-93°C</a:t>
              </a:r>
            </a:p>
          </p:txBody>
        </p:sp>
      </p:grpSp>
      <p:grpSp>
        <p:nvGrpSpPr>
          <p:cNvPr id="46" name="Group 46"/>
          <p:cNvGrpSpPr/>
          <p:nvPr/>
        </p:nvGrpSpPr>
        <p:grpSpPr>
          <a:xfrm>
            <a:off x="13165985" y="6490364"/>
            <a:ext cx="2412394" cy="814958"/>
            <a:chOff x="0" y="0"/>
            <a:chExt cx="1128516" cy="381237"/>
          </a:xfrm>
        </p:grpSpPr>
        <p:sp>
          <p:nvSpPr>
            <p:cNvPr id="47" name="Freeform 47"/>
            <p:cNvSpPr/>
            <p:nvPr/>
          </p:nvSpPr>
          <p:spPr>
            <a:xfrm>
              <a:off x="0" y="0"/>
              <a:ext cx="1128516" cy="381237"/>
            </a:xfrm>
            <a:custGeom>
              <a:avLst/>
              <a:gdLst/>
              <a:ahLst/>
              <a:cxnLst/>
              <a:rect l="l" t="t" r="r" b="b"/>
              <a:pathLst>
                <a:path w="1128516" h="381237">
                  <a:moveTo>
                    <a:pt x="0" y="0"/>
                  </a:moveTo>
                  <a:lnTo>
                    <a:pt x="1128516" y="0"/>
                  </a:lnTo>
                  <a:lnTo>
                    <a:pt x="1128516" y="381237"/>
                  </a:lnTo>
                  <a:lnTo>
                    <a:pt x="0" y="381237"/>
                  </a:lnTo>
                  <a:close/>
                </a:path>
              </a:pathLst>
            </a:custGeom>
            <a:solidFill>
              <a:srgbClr val="B8B8E6"/>
            </a:solidFill>
            <a:ln cap="sq">
              <a:noFill/>
              <a:prstDash val="solid"/>
              <a:miter/>
            </a:ln>
          </p:spPr>
        </p:sp>
        <p:sp>
          <p:nvSpPr>
            <p:cNvPr id="48" name="TextBox 48"/>
            <p:cNvSpPr txBox="1"/>
            <p:nvPr/>
          </p:nvSpPr>
          <p:spPr>
            <a:xfrm>
              <a:off x="0" y="-9525"/>
              <a:ext cx="1128516" cy="390762"/>
            </a:xfrm>
            <a:prstGeom prst="rect">
              <a:avLst/>
            </a:prstGeom>
          </p:spPr>
          <p:txBody>
            <a:bodyPr lIns="50800" tIns="50800" rIns="50800" bIns="50800" rtlCol="0" anchor="ctr"/>
            <a:lstStyle/>
            <a:p>
              <a:pPr algn="ctr">
                <a:lnSpc>
                  <a:spcPts val="1799"/>
                </a:lnSpc>
              </a:pPr>
              <a:r>
                <a:rPr lang="en-US" sz="1499">
                  <a:solidFill>
                    <a:srgbClr val="000001"/>
                  </a:solidFill>
                  <a:latin typeface="Cy Grotesk Key Semi-Bold"/>
                  <a:ea typeface="Cy Grotesk Key Semi-Bold"/>
                </a:rPr>
                <a:t>meta - 13.3°C</a:t>
              </a:r>
            </a:p>
            <a:p>
              <a:pPr algn="ctr">
                <a:lnSpc>
                  <a:spcPts val="1799"/>
                </a:lnSpc>
              </a:pPr>
              <a:r>
                <a:rPr lang="en-US" sz="1499">
                  <a:solidFill>
                    <a:srgbClr val="000001"/>
                  </a:solidFill>
                  <a:latin typeface="Cy Grotesk Key Semi-Bold"/>
                  <a:ea typeface="Cy Grotesk Key Semi-Bold"/>
                </a:rPr>
                <a:t>ortho -  47.4°C</a:t>
              </a:r>
            </a:p>
            <a:p>
              <a:pPr marL="0" lvl="0" indent="0" algn="ctr">
                <a:lnSpc>
                  <a:spcPts val="1799"/>
                </a:lnSpc>
                <a:spcBef>
                  <a:spcPct val="0"/>
                </a:spcBef>
              </a:pPr>
              <a:r>
                <a:rPr lang="en-US" sz="1499">
                  <a:solidFill>
                    <a:srgbClr val="000001"/>
                  </a:solidFill>
                  <a:latin typeface="Cy Grotesk Key Semi-Bold"/>
                  <a:ea typeface="Cy Grotesk Key Semi-Bold"/>
                </a:rPr>
                <a:t>para -  51°C</a:t>
              </a:r>
            </a:p>
          </p:txBody>
        </p:sp>
      </p:grpSp>
      <p:grpSp>
        <p:nvGrpSpPr>
          <p:cNvPr id="49" name="Group 49"/>
          <p:cNvGrpSpPr/>
          <p:nvPr/>
        </p:nvGrpSpPr>
        <p:grpSpPr>
          <a:xfrm>
            <a:off x="495854" y="7572011"/>
            <a:ext cx="2381250" cy="785631"/>
            <a:chOff x="0" y="0"/>
            <a:chExt cx="1183568" cy="390487"/>
          </a:xfrm>
        </p:grpSpPr>
        <p:sp>
          <p:nvSpPr>
            <p:cNvPr id="50" name="Freeform 50"/>
            <p:cNvSpPr/>
            <p:nvPr/>
          </p:nvSpPr>
          <p:spPr>
            <a:xfrm>
              <a:off x="0" y="0"/>
              <a:ext cx="1183568" cy="390487"/>
            </a:xfrm>
            <a:custGeom>
              <a:avLst/>
              <a:gdLst/>
              <a:ahLst/>
              <a:cxnLst/>
              <a:rect l="l" t="t" r="r" b="b"/>
              <a:pathLst>
                <a:path w="1183568" h="390487">
                  <a:moveTo>
                    <a:pt x="0" y="0"/>
                  </a:moveTo>
                  <a:lnTo>
                    <a:pt x="1183568" y="0"/>
                  </a:lnTo>
                  <a:lnTo>
                    <a:pt x="1183568" y="390487"/>
                  </a:lnTo>
                  <a:lnTo>
                    <a:pt x="0" y="390487"/>
                  </a:lnTo>
                  <a:close/>
                </a:path>
              </a:pathLst>
            </a:custGeom>
            <a:solidFill>
              <a:srgbClr val="000000"/>
            </a:solidFill>
          </p:spPr>
        </p:sp>
        <p:sp>
          <p:nvSpPr>
            <p:cNvPr id="51" name="TextBox 51"/>
            <p:cNvSpPr txBox="1"/>
            <p:nvPr/>
          </p:nvSpPr>
          <p:spPr>
            <a:xfrm>
              <a:off x="0" y="-66675"/>
              <a:ext cx="1183568" cy="457162"/>
            </a:xfrm>
            <a:prstGeom prst="rect">
              <a:avLst/>
            </a:prstGeom>
          </p:spPr>
          <p:txBody>
            <a:bodyPr lIns="25400" tIns="25400" rIns="25400" bIns="25400" rtlCol="0" anchor="ctr"/>
            <a:lstStyle/>
            <a:p>
              <a:pPr marL="0" lvl="0" indent="0" algn="ctr">
                <a:lnSpc>
                  <a:spcPts val="3000"/>
                </a:lnSpc>
              </a:pPr>
              <a:r>
                <a:rPr lang="en-US" sz="2500">
                  <a:solidFill>
                    <a:srgbClr val="FFFFFF"/>
                  </a:solidFill>
                  <a:latin typeface="Overpass Ultra-Bold"/>
                </a:rPr>
                <a:t>Boiling Point</a:t>
              </a:r>
            </a:p>
          </p:txBody>
        </p:sp>
      </p:grpSp>
      <p:grpSp>
        <p:nvGrpSpPr>
          <p:cNvPr id="52" name="Group 52"/>
          <p:cNvGrpSpPr/>
          <p:nvPr/>
        </p:nvGrpSpPr>
        <p:grpSpPr>
          <a:xfrm>
            <a:off x="3818939" y="7572011"/>
            <a:ext cx="2036704" cy="785631"/>
            <a:chOff x="0" y="0"/>
            <a:chExt cx="952768" cy="367517"/>
          </a:xfrm>
        </p:grpSpPr>
        <p:sp>
          <p:nvSpPr>
            <p:cNvPr id="53" name="Freeform 53"/>
            <p:cNvSpPr/>
            <p:nvPr/>
          </p:nvSpPr>
          <p:spPr>
            <a:xfrm>
              <a:off x="0" y="0"/>
              <a:ext cx="952768" cy="367517"/>
            </a:xfrm>
            <a:custGeom>
              <a:avLst/>
              <a:gdLst/>
              <a:ahLst/>
              <a:cxnLst/>
              <a:rect l="l" t="t" r="r" b="b"/>
              <a:pathLst>
                <a:path w="952768" h="367517">
                  <a:moveTo>
                    <a:pt x="0" y="0"/>
                  </a:moveTo>
                  <a:lnTo>
                    <a:pt x="952768" y="0"/>
                  </a:lnTo>
                  <a:lnTo>
                    <a:pt x="952768" y="367517"/>
                  </a:lnTo>
                  <a:lnTo>
                    <a:pt x="0" y="367517"/>
                  </a:lnTo>
                  <a:close/>
                </a:path>
              </a:pathLst>
            </a:custGeom>
            <a:solidFill>
              <a:srgbClr val="B8B8E6"/>
            </a:solidFill>
            <a:ln cap="sq">
              <a:noFill/>
              <a:prstDash val="solid"/>
              <a:miter/>
            </a:ln>
          </p:spPr>
        </p:sp>
        <p:sp>
          <p:nvSpPr>
            <p:cNvPr id="54" name="TextBox 54"/>
            <p:cNvSpPr txBox="1"/>
            <p:nvPr/>
          </p:nvSpPr>
          <p:spPr>
            <a:xfrm>
              <a:off x="0" y="0"/>
              <a:ext cx="952768" cy="367517"/>
            </a:xfrm>
            <a:prstGeom prst="rect">
              <a:avLst/>
            </a:prstGeom>
          </p:spPr>
          <p:txBody>
            <a:bodyPr lIns="50800" tIns="50800" rIns="50800" bIns="50800" rtlCol="0" anchor="ctr"/>
            <a:lstStyle/>
            <a:p>
              <a:pPr marL="0" lvl="0" indent="0" algn="ctr">
                <a:lnSpc>
                  <a:spcPts val="3360"/>
                </a:lnSpc>
                <a:spcBef>
                  <a:spcPct val="0"/>
                </a:spcBef>
              </a:pPr>
              <a:r>
                <a:rPr lang="en-US" sz="2800">
                  <a:solidFill>
                    <a:srgbClr val="000001"/>
                  </a:solidFill>
                  <a:latin typeface="Cy Grotesk Key Semi-Bold"/>
                  <a:ea typeface="Cy Grotesk Key Semi-Bold"/>
                </a:rPr>
                <a:t>80.09 °C</a:t>
              </a:r>
            </a:p>
          </p:txBody>
        </p:sp>
      </p:grpSp>
      <p:grpSp>
        <p:nvGrpSpPr>
          <p:cNvPr id="55" name="Group 55"/>
          <p:cNvGrpSpPr/>
          <p:nvPr/>
        </p:nvGrpSpPr>
        <p:grpSpPr>
          <a:xfrm>
            <a:off x="8663681" y="7582278"/>
            <a:ext cx="2036704" cy="775364"/>
            <a:chOff x="0" y="0"/>
            <a:chExt cx="952768" cy="362715"/>
          </a:xfrm>
        </p:grpSpPr>
        <p:sp>
          <p:nvSpPr>
            <p:cNvPr id="56" name="Freeform 56"/>
            <p:cNvSpPr/>
            <p:nvPr/>
          </p:nvSpPr>
          <p:spPr>
            <a:xfrm>
              <a:off x="0" y="0"/>
              <a:ext cx="952768" cy="362715"/>
            </a:xfrm>
            <a:custGeom>
              <a:avLst/>
              <a:gdLst/>
              <a:ahLst/>
              <a:cxnLst/>
              <a:rect l="l" t="t" r="r" b="b"/>
              <a:pathLst>
                <a:path w="952768" h="362715">
                  <a:moveTo>
                    <a:pt x="0" y="0"/>
                  </a:moveTo>
                  <a:lnTo>
                    <a:pt x="952768" y="0"/>
                  </a:lnTo>
                  <a:lnTo>
                    <a:pt x="952768" y="362715"/>
                  </a:lnTo>
                  <a:lnTo>
                    <a:pt x="0" y="362715"/>
                  </a:lnTo>
                  <a:close/>
                </a:path>
              </a:pathLst>
            </a:custGeom>
            <a:solidFill>
              <a:srgbClr val="B8B8E6"/>
            </a:solidFill>
            <a:ln cap="sq">
              <a:noFill/>
              <a:prstDash val="solid"/>
              <a:miter/>
            </a:ln>
          </p:spPr>
        </p:sp>
        <p:sp>
          <p:nvSpPr>
            <p:cNvPr id="57" name="TextBox 57"/>
            <p:cNvSpPr txBox="1"/>
            <p:nvPr/>
          </p:nvSpPr>
          <p:spPr>
            <a:xfrm>
              <a:off x="0" y="-9525"/>
              <a:ext cx="952768" cy="372240"/>
            </a:xfrm>
            <a:prstGeom prst="rect">
              <a:avLst/>
            </a:prstGeom>
          </p:spPr>
          <p:txBody>
            <a:bodyPr lIns="50800" tIns="50800" rIns="50800" bIns="50800" rtlCol="0" anchor="ctr"/>
            <a:lstStyle/>
            <a:p>
              <a:pPr marL="0" lvl="0" indent="0" algn="ctr">
                <a:lnSpc>
                  <a:spcPts val="4080"/>
                </a:lnSpc>
                <a:spcBef>
                  <a:spcPct val="0"/>
                </a:spcBef>
              </a:pPr>
              <a:r>
                <a:rPr lang="en-US" sz="3400">
                  <a:solidFill>
                    <a:srgbClr val="000001"/>
                  </a:solidFill>
                  <a:latin typeface="Cy Grotesk Key Semi-Bold"/>
                  <a:ea typeface="Cy Grotesk Key Semi-Bold"/>
                </a:rPr>
                <a:t>110.6 °C</a:t>
              </a:r>
            </a:p>
          </p:txBody>
        </p:sp>
      </p:grpSp>
      <p:grpSp>
        <p:nvGrpSpPr>
          <p:cNvPr id="58" name="Group 58"/>
          <p:cNvGrpSpPr/>
          <p:nvPr/>
        </p:nvGrpSpPr>
        <p:grpSpPr>
          <a:xfrm>
            <a:off x="13165985" y="7572011"/>
            <a:ext cx="2412394" cy="814958"/>
            <a:chOff x="0" y="0"/>
            <a:chExt cx="1128516" cy="381237"/>
          </a:xfrm>
        </p:grpSpPr>
        <p:sp>
          <p:nvSpPr>
            <p:cNvPr id="59" name="Freeform 59"/>
            <p:cNvSpPr/>
            <p:nvPr/>
          </p:nvSpPr>
          <p:spPr>
            <a:xfrm>
              <a:off x="0" y="0"/>
              <a:ext cx="1128516" cy="381237"/>
            </a:xfrm>
            <a:custGeom>
              <a:avLst/>
              <a:gdLst/>
              <a:ahLst/>
              <a:cxnLst/>
              <a:rect l="l" t="t" r="r" b="b"/>
              <a:pathLst>
                <a:path w="1128516" h="381237">
                  <a:moveTo>
                    <a:pt x="0" y="0"/>
                  </a:moveTo>
                  <a:lnTo>
                    <a:pt x="1128516" y="0"/>
                  </a:lnTo>
                  <a:lnTo>
                    <a:pt x="1128516" y="381237"/>
                  </a:lnTo>
                  <a:lnTo>
                    <a:pt x="0" y="381237"/>
                  </a:lnTo>
                  <a:close/>
                </a:path>
              </a:pathLst>
            </a:custGeom>
            <a:solidFill>
              <a:srgbClr val="B8B8E6"/>
            </a:solidFill>
            <a:ln cap="sq">
              <a:noFill/>
              <a:prstDash val="solid"/>
              <a:miter/>
            </a:ln>
          </p:spPr>
        </p:sp>
        <p:sp>
          <p:nvSpPr>
            <p:cNvPr id="60" name="TextBox 60"/>
            <p:cNvSpPr txBox="1"/>
            <p:nvPr/>
          </p:nvSpPr>
          <p:spPr>
            <a:xfrm>
              <a:off x="0" y="-9525"/>
              <a:ext cx="1128516" cy="390762"/>
            </a:xfrm>
            <a:prstGeom prst="rect">
              <a:avLst/>
            </a:prstGeom>
          </p:spPr>
          <p:txBody>
            <a:bodyPr lIns="50800" tIns="50800" rIns="50800" bIns="50800" rtlCol="0" anchor="ctr"/>
            <a:lstStyle/>
            <a:p>
              <a:pPr algn="ctr">
                <a:lnSpc>
                  <a:spcPts val="1799"/>
                </a:lnSpc>
              </a:pPr>
              <a:r>
                <a:rPr lang="en-US" sz="1499">
                  <a:solidFill>
                    <a:srgbClr val="000001"/>
                  </a:solidFill>
                  <a:latin typeface="Cy Grotesk Key Semi-Bold"/>
                  <a:ea typeface="Cy Grotesk Key Semi-Bold"/>
                </a:rPr>
                <a:t>meta - 144.4°C</a:t>
              </a:r>
            </a:p>
            <a:p>
              <a:pPr algn="ctr">
                <a:lnSpc>
                  <a:spcPts val="1799"/>
                </a:lnSpc>
              </a:pPr>
              <a:r>
                <a:rPr lang="en-US" sz="1499">
                  <a:solidFill>
                    <a:srgbClr val="000001"/>
                  </a:solidFill>
                  <a:latin typeface="Cy Grotesk Key Semi-Bold"/>
                  <a:ea typeface="Cy Grotesk Key Semi-Bold"/>
                </a:rPr>
                <a:t>ortho - 139.1°C</a:t>
              </a:r>
            </a:p>
            <a:p>
              <a:pPr marL="0" lvl="0" indent="0" algn="ctr">
                <a:lnSpc>
                  <a:spcPts val="1799"/>
                </a:lnSpc>
                <a:spcBef>
                  <a:spcPct val="0"/>
                </a:spcBef>
              </a:pPr>
              <a:r>
                <a:rPr lang="en-US" sz="1499">
                  <a:solidFill>
                    <a:srgbClr val="000001"/>
                  </a:solidFill>
                  <a:latin typeface="Cy Grotesk Key Semi-Bold"/>
                  <a:ea typeface="Cy Grotesk Key Semi-Bold"/>
                </a:rPr>
                <a:t>para - 138.3°C </a:t>
              </a:r>
            </a:p>
          </p:txBody>
        </p:sp>
      </p:grpSp>
      <p:sp>
        <p:nvSpPr>
          <p:cNvPr id="61" name="Freeform 61"/>
          <p:cNvSpPr/>
          <p:nvPr/>
        </p:nvSpPr>
        <p:spPr>
          <a:xfrm>
            <a:off x="15683284" y="190500"/>
            <a:ext cx="1896642" cy="2004377"/>
          </a:xfrm>
          <a:custGeom>
            <a:avLst/>
            <a:gdLst/>
            <a:ahLst/>
            <a:cxnLst/>
            <a:rect l="l" t="t" r="r" b="b"/>
            <a:pathLst>
              <a:path w="1896642" h="2004377">
                <a:moveTo>
                  <a:pt x="0" y="0"/>
                </a:moveTo>
                <a:lnTo>
                  <a:pt x="1896642" y="0"/>
                </a:lnTo>
                <a:lnTo>
                  <a:pt x="1896642" y="2004377"/>
                </a:lnTo>
                <a:lnTo>
                  <a:pt x="0" y="2004377"/>
                </a:lnTo>
                <a:lnTo>
                  <a:pt x="0" y="0"/>
                </a:lnTo>
                <a:close/>
              </a:path>
            </a:pathLst>
          </a:custGeom>
          <a:blipFill>
            <a:blip r:embed="rId6"/>
            <a:stretch>
              <a:fillRect/>
            </a:stretch>
          </a:blipFill>
        </p:spPr>
      </p:sp>
      <p:sp>
        <p:nvSpPr>
          <p:cNvPr id="62" name="TextBox 62"/>
          <p:cNvSpPr txBox="1"/>
          <p:nvPr/>
        </p:nvSpPr>
        <p:spPr>
          <a:xfrm>
            <a:off x="1524000" y="781050"/>
            <a:ext cx="15240000" cy="1044575"/>
          </a:xfrm>
          <a:prstGeom prst="rect">
            <a:avLst/>
          </a:prstGeom>
        </p:spPr>
        <p:txBody>
          <a:bodyPr lIns="0" tIns="0" rIns="0" bIns="0" rtlCol="0" anchor="t">
            <a:spAutoFit/>
          </a:bodyPr>
          <a:lstStyle/>
          <a:p>
            <a:pPr marL="0" lvl="0" indent="0" algn="ctr">
              <a:lnSpc>
                <a:spcPts val="8049"/>
              </a:lnSpc>
              <a:spcBef>
                <a:spcPct val="0"/>
              </a:spcBef>
            </a:pPr>
            <a:r>
              <a:rPr lang="en-US" sz="6999">
                <a:solidFill>
                  <a:srgbClr val="000001"/>
                </a:solidFill>
                <a:latin typeface="Cy Grotesk Key Bold"/>
              </a:rPr>
              <a:t>PHYSICAL PROPERTIES OF BTX</a:t>
            </a:r>
          </a:p>
        </p:txBody>
      </p:sp>
      <p:sp>
        <p:nvSpPr>
          <p:cNvPr id="63" name="TextBox 63"/>
          <p:cNvSpPr txBox="1"/>
          <p:nvPr/>
        </p:nvSpPr>
        <p:spPr>
          <a:xfrm>
            <a:off x="3451581" y="2541905"/>
            <a:ext cx="3000019" cy="936154"/>
          </a:xfrm>
          <a:prstGeom prst="rect">
            <a:avLst/>
          </a:prstGeom>
        </p:spPr>
        <p:txBody>
          <a:bodyPr wrap="square" lIns="0" tIns="0" rIns="0" bIns="0" rtlCol="0" anchor="t">
            <a:spAutoFit/>
          </a:bodyPr>
          <a:lstStyle/>
          <a:p>
            <a:pPr algn="ctr">
              <a:lnSpc>
                <a:spcPts val="7279"/>
              </a:lnSpc>
            </a:pPr>
            <a:r>
              <a:rPr lang="en-US" sz="5199" dirty="0" smtClean="0">
                <a:solidFill>
                  <a:srgbClr val="000001"/>
                </a:solidFill>
                <a:latin typeface="Canva Sans Bold"/>
              </a:rPr>
              <a:t>Benzene</a:t>
            </a:r>
            <a:endParaRPr lang="en-US" sz="5199" dirty="0">
              <a:solidFill>
                <a:srgbClr val="000001"/>
              </a:solidFill>
              <a:latin typeface="Canva Sans Bold"/>
            </a:endParaRPr>
          </a:p>
        </p:txBody>
      </p:sp>
      <p:sp>
        <p:nvSpPr>
          <p:cNvPr id="64" name="TextBox 64"/>
          <p:cNvSpPr txBox="1"/>
          <p:nvPr/>
        </p:nvSpPr>
        <p:spPr>
          <a:xfrm>
            <a:off x="8377109" y="2541905"/>
            <a:ext cx="2609850" cy="887095"/>
          </a:xfrm>
          <a:prstGeom prst="rect">
            <a:avLst/>
          </a:prstGeom>
        </p:spPr>
        <p:txBody>
          <a:bodyPr lIns="0" tIns="0" rIns="0" bIns="0" rtlCol="0" anchor="t">
            <a:spAutoFit/>
          </a:bodyPr>
          <a:lstStyle/>
          <a:p>
            <a:pPr algn="ctr">
              <a:lnSpc>
                <a:spcPts val="7279"/>
              </a:lnSpc>
            </a:pPr>
            <a:r>
              <a:rPr lang="en-US" sz="5199">
                <a:solidFill>
                  <a:srgbClr val="000001"/>
                </a:solidFill>
                <a:latin typeface="Canva Sans Bold"/>
              </a:rPr>
              <a:t>Toluene</a:t>
            </a:r>
          </a:p>
        </p:txBody>
      </p:sp>
      <p:sp>
        <p:nvSpPr>
          <p:cNvPr id="65" name="TextBox 65"/>
          <p:cNvSpPr txBox="1"/>
          <p:nvPr/>
        </p:nvSpPr>
        <p:spPr>
          <a:xfrm>
            <a:off x="12912467" y="2541905"/>
            <a:ext cx="2203966" cy="887095"/>
          </a:xfrm>
          <a:prstGeom prst="rect">
            <a:avLst/>
          </a:prstGeom>
        </p:spPr>
        <p:txBody>
          <a:bodyPr lIns="0" tIns="0" rIns="0" bIns="0" rtlCol="0" anchor="t">
            <a:spAutoFit/>
          </a:bodyPr>
          <a:lstStyle/>
          <a:p>
            <a:pPr algn="ctr">
              <a:lnSpc>
                <a:spcPts val="7279"/>
              </a:lnSpc>
            </a:pPr>
            <a:r>
              <a:rPr lang="en-US" sz="5199">
                <a:solidFill>
                  <a:srgbClr val="000001"/>
                </a:solidFill>
                <a:latin typeface="Canva Sans Bold"/>
              </a:rPr>
              <a:t>Xylene</a:t>
            </a:r>
          </a:p>
        </p:txBody>
      </p:sp>
      <p:grpSp>
        <p:nvGrpSpPr>
          <p:cNvPr id="66" name="Group 66"/>
          <p:cNvGrpSpPr/>
          <p:nvPr/>
        </p:nvGrpSpPr>
        <p:grpSpPr>
          <a:xfrm>
            <a:off x="3646666" y="8674100"/>
            <a:ext cx="2381250" cy="1168401"/>
            <a:chOff x="0" y="0"/>
            <a:chExt cx="1183568" cy="580738"/>
          </a:xfrm>
        </p:grpSpPr>
        <p:sp>
          <p:nvSpPr>
            <p:cNvPr id="67" name="Freeform 67"/>
            <p:cNvSpPr/>
            <p:nvPr/>
          </p:nvSpPr>
          <p:spPr>
            <a:xfrm>
              <a:off x="0" y="0"/>
              <a:ext cx="1183568" cy="580738"/>
            </a:xfrm>
            <a:custGeom>
              <a:avLst/>
              <a:gdLst/>
              <a:ahLst/>
              <a:cxnLst/>
              <a:rect l="l" t="t" r="r" b="b"/>
              <a:pathLst>
                <a:path w="1183568" h="580738">
                  <a:moveTo>
                    <a:pt x="0" y="0"/>
                  </a:moveTo>
                  <a:lnTo>
                    <a:pt x="1183568" y="0"/>
                  </a:lnTo>
                  <a:lnTo>
                    <a:pt x="1183568" y="580738"/>
                  </a:lnTo>
                  <a:lnTo>
                    <a:pt x="0" y="580738"/>
                  </a:lnTo>
                  <a:close/>
                </a:path>
              </a:pathLst>
            </a:custGeom>
            <a:solidFill>
              <a:srgbClr val="F9C784"/>
            </a:solidFill>
          </p:spPr>
        </p:sp>
        <p:sp>
          <p:nvSpPr>
            <p:cNvPr id="68" name="TextBox 68"/>
            <p:cNvSpPr txBox="1"/>
            <p:nvPr/>
          </p:nvSpPr>
          <p:spPr>
            <a:xfrm>
              <a:off x="0" y="-66675"/>
              <a:ext cx="1183568" cy="647413"/>
            </a:xfrm>
            <a:prstGeom prst="rect">
              <a:avLst/>
            </a:prstGeom>
          </p:spPr>
          <p:txBody>
            <a:bodyPr lIns="177800" tIns="177800" rIns="177800" bIns="177800" rtlCol="0" anchor="ctr"/>
            <a:lstStyle/>
            <a:p>
              <a:pPr marL="0" lvl="0" indent="0" algn="ctr">
                <a:lnSpc>
                  <a:spcPts val="3000"/>
                </a:lnSpc>
              </a:pPr>
              <a:r>
                <a:rPr lang="en-US" sz="2500">
                  <a:solidFill>
                    <a:srgbClr val="000001"/>
                  </a:solidFill>
                  <a:latin typeface="Overpass Ultra-Bold"/>
                </a:rPr>
                <a:t>C6H6 </a:t>
              </a:r>
            </a:p>
          </p:txBody>
        </p:sp>
      </p:grpSp>
      <p:grpSp>
        <p:nvGrpSpPr>
          <p:cNvPr id="69" name="Group 69"/>
          <p:cNvGrpSpPr/>
          <p:nvPr/>
        </p:nvGrpSpPr>
        <p:grpSpPr>
          <a:xfrm>
            <a:off x="8491409" y="8595767"/>
            <a:ext cx="2381250" cy="1168401"/>
            <a:chOff x="0" y="0"/>
            <a:chExt cx="1183568" cy="580738"/>
          </a:xfrm>
        </p:grpSpPr>
        <p:sp>
          <p:nvSpPr>
            <p:cNvPr id="70" name="Freeform 70"/>
            <p:cNvSpPr/>
            <p:nvPr/>
          </p:nvSpPr>
          <p:spPr>
            <a:xfrm>
              <a:off x="0" y="0"/>
              <a:ext cx="1183568" cy="580738"/>
            </a:xfrm>
            <a:custGeom>
              <a:avLst/>
              <a:gdLst/>
              <a:ahLst/>
              <a:cxnLst/>
              <a:rect l="l" t="t" r="r" b="b"/>
              <a:pathLst>
                <a:path w="1183568" h="580738">
                  <a:moveTo>
                    <a:pt x="0" y="0"/>
                  </a:moveTo>
                  <a:lnTo>
                    <a:pt x="1183568" y="0"/>
                  </a:lnTo>
                  <a:lnTo>
                    <a:pt x="1183568" y="580738"/>
                  </a:lnTo>
                  <a:lnTo>
                    <a:pt x="0" y="580738"/>
                  </a:lnTo>
                  <a:close/>
                </a:path>
              </a:pathLst>
            </a:custGeom>
            <a:solidFill>
              <a:srgbClr val="F9C784"/>
            </a:solidFill>
          </p:spPr>
        </p:sp>
        <p:sp>
          <p:nvSpPr>
            <p:cNvPr id="71" name="TextBox 71"/>
            <p:cNvSpPr txBox="1"/>
            <p:nvPr/>
          </p:nvSpPr>
          <p:spPr>
            <a:xfrm>
              <a:off x="0" y="-66675"/>
              <a:ext cx="1183568" cy="647413"/>
            </a:xfrm>
            <a:prstGeom prst="rect">
              <a:avLst/>
            </a:prstGeom>
          </p:spPr>
          <p:txBody>
            <a:bodyPr lIns="177800" tIns="177800" rIns="177800" bIns="177800" rtlCol="0" anchor="ctr"/>
            <a:lstStyle/>
            <a:p>
              <a:pPr marL="0" lvl="0" indent="0" algn="ctr">
                <a:lnSpc>
                  <a:spcPts val="3000"/>
                </a:lnSpc>
              </a:pPr>
              <a:r>
                <a:rPr lang="en-US" sz="2500">
                  <a:solidFill>
                    <a:srgbClr val="000001"/>
                  </a:solidFill>
                  <a:latin typeface="Overpass Ultra-Bold"/>
                </a:rPr>
                <a:t>C7H8 </a:t>
              </a:r>
            </a:p>
          </p:txBody>
        </p:sp>
      </p:grpSp>
      <p:grpSp>
        <p:nvGrpSpPr>
          <p:cNvPr id="72" name="Group 72"/>
          <p:cNvGrpSpPr/>
          <p:nvPr/>
        </p:nvGrpSpPr>
        <p:grpSpPr>
          <a:xfrm>
            <a:off x="13078568" y="8595767"/>
            <a:ext cx="2215149" cy="1168401"/>
            <a:chOff x="0" y="0"/>
            <a:chExt cx="1101010" cy="580738"/>
          </a:xfrm>
        </p:grpSpPr>
        <p:sp>
          <p:nvSpPr>
            <p:cNvPr id="73" name="Freeform 73"/>
            <p:cNvSpPr/>
            <p:nvPr/>
          </p:nvSpPr>
          <p:spPr>
            <a:xfrm>
              <a:off x="0" y="0"/>
              <a:ext cx="1101010" cy="580738"/>
            </a:xfrm>
            <a:custGeom>
              <a:avLst/>
              <a:gdLst/>
              <a:ahLst/>
              <a:cxnLst/>
              <a:rect l="l" t="t" r="r" b="b"/>
              <a:pathLst>
                <a:path w="1101010" h="580738">
                  <a:moveTo>
                    <a:pt x="0" y="0"/>
                  </a:moveTo>
                  <a:lnTo>
                    <a:pt x="1101010" y="0"/>
                  </a:lnTo>
                  <a:lnTo>
                    <a:pt x="1101010" y="580738"/>
                  </a:lnTo>
                  <a:lnTo>
                    <a:pt x="0" y="580738"/>
                  </a:lnTo>
                  <a:close/>
                </a:path>
              </a:pathLst>
            </a:custGeom>
            <a:solidFill>
              <a:srgbClr val="F9C784"/>
            </a:solidFill>
          </p:spPr>
        </p:sp>
        <p:sp>
          <p:nvSpPr>
            <p:cNvPr id="74" name="TextBox 74"/>
            <p:cNvSpPr txBox="1"/>
            <p:nvPr/>
          </p:nvSpPr>
          <p:spPr>
            <a:xfrm>
              <a:off x="0" y="-66675"/>
              <a:ext cx="1101010" cy="647413"/>
            </a:xfrm>
            <a:prstGeom prst="rect">
              <a:avLst/>
            </a:prstGeom>
          </p:spPr>
          <p:txBody>
            <a:bodyPr lIns="177800" tIns="177800" rIns="177800" bIns="177800" rtlCol="0" anchor="ctr"/>
            <a:lstStyle/>
            <a:p>
              <a:pPr marL="0" lvl="0" indent="0" algn="ctr">
                <a:lnSpc>
                  <a:spcPts val="3000"/>
                </a:lnSpc>
              </a:pPr>
              <a:r>
                <a:rPr lang="en-US" sz="2500">
                  <a:solidFill>
                    <a:srgbClr val="000001"/>
                  </a:solidFill>
                  <a:latin typeface="Overpass Ultra-Bold"/>
                </a:rPr>
                <a:t>C8H10</a:t>
              </a:r>
            </a:p>
          </p:txBody>
        </p:sp>
      </p:grpSp>
      <p:sp>
        <p:nvSpPr>
          <p:cNvPr id="75" name="Freeform 75"/>
          <p:cNvSpPr/>
          <p:nvPr/>
        </p:nvSpPr>
        <p:spPr>
          <a:xfrm>
            <a:off x="55419" y="0"/>
            <a:ext cx="1946562" cy="2124488"/>
          </a:xfrm>
          <a:custGeom>
            <a:avLst/>
            <a:gdLst/>
            <a:ahLst/>
            <a:cxnLst/>
            <a:rect l="l" t="t" r="r" b="b"/>
            <a:pathLst>
              <a:path w="1946562" h="2124488">
                <a:moveTo>
                  <a:pt x="0" y="0"/>
                </a:moveTo>
                <a:lnTo>
                  <a:pt x="1946562" y="0"/>
                </a:lnTo>
                <a:lnTo>
                  <a:pt x="1946562" y="2124488"/>
                </a:lnTo>
                <a:lnTo>
                  <a:pt x="0" y="2124488"/>
                </a:lnTo>
                <a:lnTo>
                  <a:pt x="0" y="0"/>
                </a:lnTo>
                <a:close/>
              </a:path>
            </a:pathLst>
          </a:custGeom>
          <a:blipFill>
            <a:blip r:embed="rId7"/>
            <a:stretch>
              <a:fillRect/>
            </a:stretch>
          </a:blipFill>
        </p:spPr>
      </p:sp>
    </p:spTree>
  </p:cSld>
  <p:clrMapOvr>
    <a:masterClrMapping/>
  </p:clrMapOvr>
  <p:transition spd="med">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B8E6"/>
        </a:solidFill>
        <a:effectLst/>
      </p:bgPr>
    </p:bg>
    <p:spTree>
      <p:nvGrpSpPr>
        <p:cNvPr id="1" name=""/>
        <p:cNvGrpSpPr/>
        <p:nvPr/>
      </p:nvGrpSpPr>
      <p:grpSpPr>
        <a:xfrm>
          <a:off x="0" y="0"/>
          <a:ext cx="0" cy="0"/>
          <a:chOff x="0" y="0"/>
          <a:chExt cx="0" cy="0"/>
        </a:xfrm>
      </p:grpSpPr>
      <p:grpSp>
        <p:nvGrpSpPr>
          <p:cNvPr id="2" name="Group 2"/>
          <p:cNvGrpSpPr/>
          <p:nvPr/>
        </p:nvGrpSpPr>
        <p:grpSpPr>
          <a:xfrm>
            <a:off x="-190500" y="6286500"/>
            <a:ext cx="18669000" cy="4191000"/>
            <a:chOff x="0" y="0"/>
            <a:chExt cx="5140435" cy="1153975"/>
          </a:xfrm>
        </p:grpSpPr>
        <p:sp>
          <p:nvSpPr>
            <p:cNvPr id="3" name="Freeform 3"/>
            <p:cNvSpPr/>
            <p:nvPr/>
          </p:nvSpPr>
          <p:spPr>
            <a:xfrm>
              <a:off x="0" y="0"/>
              <a:ext cx="5140435" cy="1153975"/>
            </a:xfrm>
            <a:custGeom>
              <a:avLst/>
              <a:gdLst/>
              <a:ahLst/>
              <a:cxnLst/>
              <a:rect l="l" t="t" r="r" b="b"/>
              <a:pathLst>
                <a:path w="5140435" h="1153975">
                  <a:moveTo>
                    <a:pt x="0" y="0"/>
                  </a:moveTo>
                  <a:lnTo>
                    <a:pt x="5140435" y="0"/>
                  </a:lnTo>
                  <a:lnTo>
                    <a:pt x="5140435" y="1153975"/>
                  </a:lnTo>
                  <a:lnTo>
                    <a:pt x="0" y="1153975"/>
                  </a:lnTo>
                  <a:close/>
                </a:path>
              </a:pathLst>
            </a:custGeom>
            <a:solidFill>
              <a:srgbClr val="F9C784"/>
            </a:solidFill>
            <a:ln cap="sq">
              <a:noFill/>
              <a:prstDash val="solid"/>
              <a:miter/>
            </a:ln>
          </p:spPr>
        </p:sp>
        <p:sp>
          <p:nvSpPr>
            <p:cNvPr id="4" name="TextBox 4"/>
            <p:cNvSpPr txBox="1"/>
            <p:nvPr/>
          </p:nvSpPr>
          <p:spPr>
            <a:xfrm>
              <a:off x="0" y="-47625"/>
              <a:ext cx="5140435" cy="1201600"/>
            </a:xfrm>
            <a:prstGeom prst="rect">
              <a:avLst/>
            </a:prstGeom>
          </p:spPr>
          <p:txBody>
            <a:bodyPr lIns="254000" tIns="254000" rIns="254000" bIns="254000" rtlCol="0" anchor="ctr"/>
            <a:lstStyle/>
            <a:p>
              <a:pPr marL="0" lvl="0" indent="0" algn="ctr">
                <a:lnSpc>
                  <a:spcPts val="2800"/>
                </a:lnSpc>
                <a:spcBef>
                  <a:spcPct val="0"/>
                </a:spcBef>
              </a:pPr>
              <a:endParaRPr/>
            </a:p>
          </p:txBody>
        </p:sp>
      </p:grpSp>
      <p:grpSp>
        <p:nvGrpSpPr>
          <p:cNvPr id="5" name="Group 5"/>
          <p:cNvGrpSpPr/>
          <p:nvPr/>
        </p:nvGrpSpPr>
        <p:grpSpPr>
          <a:xfrm>
            <a:off x="1524000" y="2667000"/>
            <a:ext cx="4699000" cy="2762250"/>
            <a:chOff x="0" y="0"/>
            <a:chExt cx="6265333" cy="3683000"/>
          </a:xfrm>
        </p:grpSpPr>
        <p:grpSp>
          <p:nvGrpSpPr>
            <p:cNvPr id="6" name="Group 6"/>
            <p:cNvGrpSpPr/>
            <p:nvPr/>
          </p:nvGrpSpPr>
          <p:grpSpPr>
            <a:xfrm>
              <a:off x="0" y="127000"/>
              <a:ext cx="6265333" cy="4643120"/>
              <a:chOff x="0" y="0"/>
              <a:chExt cx="1237597" cy="917160"/>
            </a:xfrm>
          </p:grpSpPr>
          <p:sp>
            <p:nvSpPr>
              <p:cNvPr id="7" name="Freeform 7"/>
              <p:cNvSpPr/>
              <p:nvPr/>
            </p:nvSpPr>
            <p:spPr>
              <a:xfrm>
                <a:off x="0" y="0"/>
                <a:ext cx="1237597" cy="917160"/>
              </a:xfrm>
              <a:custGeom>
                <a:avLst/>
                <a:gdLst/>
                <a:ahLst/>
                <a:cxnLst/>
                <a:rect l="l" t="t" r="r" b="b"/>
                <a:pathLst>
                  <a:path w="1237597" h="917160">
                    <a:moveTo>
                      <a:pt x="0" y="0"/>
                    </a:moveTo>
                    <a:lnTo>
                      <a:pt x="1237597" y="0"/>
                    </a:lnTo>
                    <a:lnTo>
                      <a:pt x="1237597" y="917160"/>
                    </a:lnTo>
                    <a:lnTo>
                      <a:pt x="0" y="917160"/>
                    </a:lnTo>
                    <a:close/>
                  </a:path>
                </a:pathLst>
              </a:custGeom>
              <a:solidFill>
                <a:srgbClr val="E7E7E7"/>
              </a:solidFill>
              <a:ln cap="sq">
                <a:noFill/>
                <a:prstDash val="solid"/>
                <a:miter/>
              </a:ln>
            </p:spPr>
          </p:sp>
          <p:sp>
            <p:nvSpPr>
              <p:cNvPr id="8" name="TextBox 8"/>
              <p:cNvSpPr txBox="1"/>
              <p:nvPr/>
            </p:nvSpPr>
            <p:spPr>
              <a:xfrm>
                <a:off x="0" y="-85725"/>
                <a:ext cx="1237597" cy="1002885"/>
              </a:xfrm>
              <a:prstGeom prst="rect">
                <a:avLst/>
              </a:prstGeom>
            </p:spPr>
            <p:txBody>
              <a:bodyPr lIns="254000" tIns="254000" rIns="254000" bIns="254000" rtlCol="0" anchor="ctr"/>
              <a:lstStyle/>
              <a:p>
                <a:pPr marL="0" lvl="0" indent="0" algn="ctr">
                  <a:lnSpc>
                    <a:spcPts val="3250"/>
                  </a:lnSpc>
                  <a:spcBef>
                    <a:spcPct val="0"/>
                  </a:spcBef>
                </a:pPr>
                <a:r>
                  <a:rPr lang="en-US" sz="2500">
                    <a:solidFill>
                      <a:srgbClr val="000001"/>
                    </a:solidFill>
                    <a:latin typeface="Overpass"/>
                  </a:rPr>
                  <a:t>All components of BTX exhibit </a:t>
                </a:r>
                <a:r>
                  <a:rPr lang="en-US" sz="2500">
                    <a:solidFill>
                      <a:srgbClr val="000001"/>
                    </a:solidFill>
                    <a:latin typeface="Overpass Ultra-Bold"/>
                  </a:rPr>
                  <a:t>aromaticity</a:t>
                </a:r>
                <a:r>
                  <a:rPr lang="en-US" sz="2500">
                    <a:solidFill>
                      <a:srgbClr val="000001"/>
                    </a:solidFill>
                    <a:latin typeface="Overpass"/>
                  </a:rPr>
                  <a:t>, characterized by a ring of conjugated pi electrons, which imparts stability and reactivity</a:t>
                </a:r>
                <a:r>
                  <a:rPr lang="en-US" sz="2500" u="none" strike="noStrike">
                    <a:solidFill>
                      <a:srgbClr val="000001"/>
                    </a:solidFill>
                    <a:latin typeface="Overpass"/>
                  </a:rPr>
                  <a:t>.</a:t>
                </a:r>
              </a:p>
            </p:txBody>
          </p:sp>
        </p:grpSp>
        <p:grpSp>
          <p:nvGrpSpPr>
            <p:cNvPr id="9" name="Group 9"/>
            <p:cNvGrpSpPr/>
            <p:nvPr/>
          </p:nvGrpSpPr>
          <p:grpSpPr>
            <a:xfrm>
              <a:off x="0" y="0"/>
              <a:ext cx="6264910" cy="127000"/>
              <a:chOff x="0" y="0"/>
              <a:chExt cx="1237513" cy="25086"/>
            </a:xfrm>
          </p:grpSpPr>
          <p:sp>
            <p:nvSpPr>
              <p:cNvPr id="10" name="Freeform 10"/>
              <p:cNvSpPr/>
              <p:nvPr/>
            </p:nvSpPr>
            <p:spPr>
              <a:xfrm>
                <a:off x="0" y="0"/>
                <a:ext cx="1237513" cy="25086"/>
              </a:xfrm>
              <a:custGeom>
                <a:avLst/>
                <a:gdLst/>
                <a:ahLst/>
                <a:cxnLst/>
                <a:rect l="l" t="t" r="r" b="b"/>
                <a:pathLst>
                  <a:path w="1237513" h="25086">
                    <a:moveTo>
                      <a:pt x="0" y="0"/>
                    </a:moveTo>
                    <a:lnTo>
                      <a:pt x="1237513" y="0"/>
                    </a:lnTo>
                    <a:lnTo>
                      <a:pt x="1237513" y="25086"/>
                    </a:lnTo>
                    <a:lnTo>
                      <a:pt x="0" y="25086"/>
                    </a:lnTo>
                    <a:close/>
                  </a:path>
                </a:pathLst>
              </a:custGeom>
              <a:solidFill>
                <a:srgbClr val="000001"/>
              </a:solidFill>
            </p:spPr>
          </p:sp>
          <p:sp>
            <p:nvSpPr>
              <p:cNvPr id="11" name="TextBox 11"/>
              <p:cNvSpPr txBox="1"/>
              <p:nvPr/>
            </p:nvSpPr>
            <p:spPr>
              <a:xfrm>
                <a:off x="0" y="-47625"/>
                <a:ext cx="1237513" cy="72711"/>
              </a:xfrm>
              <a:prstGeom prst="rect">
                <a:avLst/>
              </a:prstGeom>
            </p:spPr>
            <p:txBody>
              <a:bodyPr lIns="50800" tIns="50800" rIns="50800" bIns="50800" rtlCol="0" anchor="ctr"/>
              <a:lstStyle/>
              <a:p>
                <a:pPr algn="ctr">
                  <a:lnSpc>
                    <a:spcPts val="2800"/>
                  </a:lnSpc>
                </a:pPr>
                <a:endParaRPr/>
              </a:p>
            </p:txBody>
          </p:sp>
        </p:grpSp>
      </p:grpSp>
      <p:grpSp>
        <p:nvGrpSpPr>
          <p:cNvPr id="12" name="Group 12"/>
          <p:cNvGrpSpPr/>
          <p:nvPr/>
        </p:nvGrpSpPr>
        <p:grpSpPr>
          <a:xfrm>
            <a:off x="6794500" y="2667000"/>
            <a:ext cx="4699000" cy="3619500"/>
            <a:chOff x="0" y="0"/>
            <a:chExt cx="6265333" cy="4826000"/>
          </a:xfrm>
        </p:grpSpPr>
        <p:grpSp>
          <p:nvGrpSpPr>
            <p:cNvPr id="13" name="Group 13"/>
            <p:cNvGrpSpPr/>
            <p:nvPr/>
          </p:nvGrpSpPr>
          <p:grpSpPr>
            <a:xfrm>
              <a:off x="0" y="149135"/>
              <a:ext cx="6265333" cy="4676865"/>
              <a:chOff x="0" y="0"/>
              <a:chExt cx="1237597" cy="923825"/>
            </a:xfrm>
          </p:grpSpPr>
          <p:sp>
            <p:nvSpPr>
              <p:cNvPr id="14" name="Freeform 14"/>
              <p:cNvSpPr/>
              <p:nvPr/>
            </p:nvSpPr>
            <p:spPr>
              <a:xfrm>
                <a:off x="0" y="0"/>
                <a:ext cx="1237597" cy="923825"/>
              </a:xfrm>
              <a:custGeom>
                <a:avLst/>
                <a:gdLst/>
                <a:ahLst/>
                <a:cxnLst/>
                <a:rect l="l" t="t" r="r" b="b"/>
                <a:pathLst>
                  <a:path w="1237597" h="923825">
                    <a:moveTo>
                      <a:pt x="0" y="0"/>
                    </a:moveTo>
                    <a:lnTo>
                      <a:pt x="1237597" y="0"/>
                    </a:lnTo>
                    <a:lnTo>
                      <a:pt x="1237597" y="923825"/>
                    </a:lnTo>
                    <a:lnTo>
                      <a:pt x="0" y="923825"/>
                    </a:lnTo>
                    <a:close/>
                  </a:path>
                </a:pathLst>
              </a:custGeom>
              <a:solidFill>
                <a:srgbClr val="E7E7E7"/>
              </a:solidFill>
              <a:ln cap="sq">
                <a:noFill/>
                <a:prstDash val="solid"/>
                <a:miter/>
              </a:ln>
            </p:spPr>
          </p:sp>
          <p:sp>
            <p:nvSpPr>
              <p:cNvPr id="15" name="TextBox 15"/>
              <p:cNvSpPr txBox="1"/>
              <p:nvPr/>
            </p:nvSpPr>
            <p:spPr>
              <a:xfrm>
                <a:off x="0" y="-104775"/>
                <a:ext cx="1237597" cy="1028600"/>
              </a:xfrm>
              <a:prstGeom prst="rect">
                <a:avLst/>
              </a:prstGeom>
            </p:spPr>
            <p:txBody>
              <a:bodyPr lIns="254000" tIns="254000" rIns="254000" bIns="254000" rtlCol="0" anchor="ctr"/>
              <a:lstStyle/>
              <a:p>
                <a:pPr marL="0" lvl="0" indent="0" algn="ctr">
                  <a:lnSpc>
                    <a:spcPts val="3900"/>
                  </a:lnSpc>
                  <a:spcBef>
                    <a:spcPct val="0"/>
                  </a:spcBef>
                </a:pPr>
                <a:r>
                  <a:rPr lang="en-US" sz="3000">
                    <a:solidFill>
                      <a:srgbClr val="000001"/>
                    </a:solidFill>
                    <a:latin typeface="Overpass"/>
                  </a:rPr>
                  <a:t>BTX components are sparingly soluble in water but highly soluble in organic solvents due to their </a:t>
                </a:r>
                <a:r>
                  <a:rPr lang="en-US" sz="3000">
                    <a:solidFill>
                      <a:srgbClr val="000001"/>
                    </a:solidFill>
                    <a:latin typeface="Overpass Ultra-Bold"/>
                  </a:rPr>
                  <a:t>nonpolar</a:t>
                </a:r>
                <a:r>
                  <a:rPr lang="en-US" sz="3000">
                    <a:solidFill>
                      <a:srgbClr val="000001"/>
                    </a:solidFill>
                    <a:latin typeface="Overpass"/>
                  </a:rPr>
                  <a:t> nature.</a:t>
                </a:r>
              </a:p>
            </p:txBody>
          </p:sp>
        </p:grpSp>
        <p:grpSp>
          <p:nvGrpSpPr>
            <p:cNvPr id="16" name="Group 16"/>
            <p:cNvGrpSpPr/>
            <p:nvPr/>
          </p:nvGrpSpPr>
          <p:grpSpPr>
            <a:xfrm>
              <a:off x="0" y="0"/>
              <a:ext cx="6264910" cy="149135"/>
              <a:chOff x="0" y="0"/>
              <a:chExt cx="1237513" cy="29459"/>
            </a:xfrm>
          </p:grpSpPr>
          <p:sp>
            <p:nvSpPr>
              <p:cNvPr id="17" name="Freeform 17"/>
              <p:cNvSpPr/>
              <p:nvPr/>
            </p:nvSpPr>
            <p:spPr>
              <a:xfrm>
                <a:off x="0" y="0"/>
                <a:ext cx="1237513" cy="29459"/>
              </a:xfrm>
              <a:custGeom>
                <a:avLst/>
                <a:gdLst/>
                <a:ahLst/>
                <a:cxnLst/>
                <a:rect l="l" t="t" r="r" b="b"/>
                <a:pathLst>
                  <a:path w="1237513" h="29459">
                    <a:moveTo>
                      <a:pt x="0" y="0"/>
                    </a:moveTo>
                    <a:lnTo>
                      <a:pt x="1237513" y="0"/>
                    </a:lnTo>
                    <a:lnTo>
                      <a:pt x="1237513" y="29459"/>
                    </a:lnTo>
                    <a:lnTo>
                      <a:pt x="0" y="29459"/>
                    </a:lnTo>
                    <a:close/>
                  </a:path>
                </a:pathLst>
              </a:custGeom>
              <a:solidFill>
                <a:srgbClr val="000001"/>
              </a:solidFill>
            </p:spPr>
          </p:sp>
          <p:sp>
            <p:nvSpPr>
              <p:cNvPr id="18" name="TextBox 18"/>
              <p:cNvSpPr txBox="1"/>
              <p:nvPr/>
            </p:nvSpPr>
            <p:spPr>
              <a:xfrm>
                <a:off x="0" y="-47625"/>
                <a:ext cx="1237513" cy="77084"/>
              </a:xfrm>
              <a:prstGeom prst="rect">
                <a:avLst/>
              </a:prstGeom>
            </p:spPr>
            <p:txBody>
              <a:bodyPr lIns="50800" tIns="50800" rIns="50800" bIns="50800" rtlCol="0" anchor="ctr"/>
              <a:lstStyle/>
              <a:p>
                <a:pPr algn="ctr">
                  <a:lnSpc>
                    <a:spcPts val="2800"/>
                  </a:lnSpc>
                </a:pPr>
                <a:endParaRPr/>
              </a:p>
            </p:txBody>
          </p:sp>
        </p:grpSp>
      </p:grpSp>
      <p:grpSp>
        <p:nvGrpSpPr>
          <p:cNvPr id="19" name="Group 19"/>
          <p:cNvGrpSpPr/>
          <p:nvPr/>
        </p:nvGrpSpPr>
        <p:grpSpPr>
          <a:xfrm>
            <a:off x="12064683" y="2667989"/>
            <a:ext cx="4699000" cy="2762250"/>
            <a:chOff x="0" y="0"/>
            <a:chExt cx="6265333" cy="3683000"/>
          </a:xfrm>
        </p:grpSpPr>
        <p:grpSp>
          <p:nvGrpSpPr>
            <p:cNvPr id="20" name="Group 20"/>
            <p:cNvGrpSpPr/>
            <p:nvPr/>
          </p:nvGrpSpPr>
          <p:grpSpPr>
            <a:xfrm>
              <a:off x="0" y="127000"/>
              <a:ext cx="6265333" cy="4643120"/>
              <a:chOff x="0" y="0"/>
              <a:chExt cx="1237597" cy="917160"/>
            </a:xfrm>
          </p:grpSpPr>
          <p:sp>
            <p:nvSpPr>
              <p:cNvPr id="21" name="Freeform 21"/>
              <p:cNvSpPr/>
              <p:nvPr/>
            </p:nvSpPr>
            <p:spPr>
              <a:xfrm>
                <a:off x="0" y="0"/>
                <a:ext cx="1237597" cy="917160"/>
              </a:xfrm>
              <a:custGeom>
                <a:avLst/>
                <a:gdLst/>
                <a:ahLst/>
                <a:cxnLst/>
                <a:rect l="l" t="t" r="r" b="b"/>
                <a:pathLst>
                  <a:path w="1237597" h="917160">
                    <a:moveTo>
                      <a:pt x="0" y="0"/>
                    </a:moveTo>
                    <a:lnTo>
                      <a:pt x="1237597" y="0"/>
                    </a:lnTo>
                    <a:lnTo>
                      <a:pt x="1237597" y="917160"/>
                    </a:lnTo>
                    <a:lnTo>
                      <a:pt x="0" y="917160"/>
                    </a:lnTo>
                    <a:close/>
                  </a:path>
                </a:pathLst>
              </a:custGeom>
              <a:solidFill>
                <a:srgbClr val="E7E7E7"/>
              </a:solidFill>
              <a:ln cap="sq">
                <a:noFill/>
                <a:prstDash val="solid"/>
                <a:miter/>
              </a:ln>
            </p:spPr>
          </p:sp>
          <p:sp>
            <p:nvSpPr>
              <p:cNvPr id="22" name="TextBox 22"/>
              <p:cNvSpPr txBox="1"/>
              <p:nvPr/>
            </p:nvSpPr>
            <p:spPr>
              <a:xfrm>
                <a:off x="0" y="-104775"/>
                <a:ext cx="1237597" cy="1021935"/>
              </a:xfrm>
              <a:prstGeom prst="rect">
                <a:avLst/>
              </a:prstGeom>
            </p:spPr>
            <p:txBody>
              <a:bodyPr lIns="254000" tIns="254000" rIns="254000" bIns="254000" rtlCol="0" anchor="ctr"/>
              <a:lstStyle/>
              <a:p>
                <a:pPr marL="0" lvl="0" indent="0" algn="ctr">
                  <a:lnSpc>
                    <a:spcPts val="3900"/>
                  </a:lnSpc>
                  <a:spcBef>
                    <a:spcPct val="0"/>
                  </a:spcBef>
                </a:pPr>
                <a:r>
                  <a:rPr lang="en-US" sz="3000" dirty="0" smtClean="0">
                    <a:solidFill>
                      <a:srgbClr val="000001"/>
                    </a:solidFill>
                    <a:latin typeface="Overpass"/>
                  </a:rPr>
                  <a:t>They </a:t>
                </a:r>
                <a:r>
                  <a:rPr lang="en-US" sz="3000" dirty="0">
                    <a:solidFill>
                      <a:srgbClr val="000001"/>
                    </a:solidFill>
                    <a:latin typeface="Overpass"/>
                  </a:rPr>
                  <a:t>undergo typical </a:t>
                </a:r>
                <a:r>
                  <a:rPr lang="en-US" sz="3000" dirty="0">
                    <a:solidFill>
                      <a:srgbClr val="000001"/>
                    </a:solidFill>
                    <a:latin typeface="Overpass Ultra-Bold"/>
                  </a:rPr>
                  <a:t>aromatic</a:t>
                </a:r>
                <a:r>
                  <a:rPr lang="en-US" sz="3000" dirty="0">
                    <a:solidFill>
                      <a:srgbClr val="000001"/>
                    </a:solidFill>
                    <a:latin typeface="Overpass"/>
                  </a:rPr>
                  <a:t> </a:t>
                </a:r>
                <a:r>
                  <a:rPr lang="en-US" sz="3000" dirty="0">
                    <a:solidFill>
                      <a:srgbClr val="000001"/>
                    </a:solidFill>
                    <a:latin typeface="Overpass Ultra-Bold"/>
                  </a:rPr>
                  <a:t>substitution reactions</a:t>
                </a:r>
                <a:r>
                  <a:rPr lang="en-US" sz="3000" dirty="0">
                    <a:solidFill>
                      <a:srgbClr val="000001"/>
                    </a:solidFill>
                    <a:latin typeface="Overpass"/>
                  </a:rPr>
                  <a:t> such as electrophilic aromatic substitution and nitration.</a:t>
                </a:r>
                <a:r>
                  <a:rPr lang="en-US" sz="3000" u="none" strike="noStrike" dirty="0">
                    <a:solidFill>
                      <a:srgbClr val="000001"/>
                    </a:solidFill>
                    <a:latin typeface="Overpass"/>
                  </a:rPr>
                  <a:t>.</a:t>
                </a:r>
              </a:p>
            </p:txBody>
          </p:sp>
        </p:grpSp>
        <p:grpSp>
          <p:nvGrpSpPr>
            <p:cNvPr id="23" name="Group 23"/>
            <p:cNvGrpSpPr/>
            <p:nvPr/>
          </p:nvGrpSpPr>
          <p:grpSpPr>
            <a:xfrm>
              <a:off x="0" y="0"/>
              <a:ext cx="6264910" cy="127000"/>
              <a:chOff x="0" y="0"/>
              <a:chExt cx="1237513" cy="25086"/>
            </a:xfrm>
          </p:grpSpPr>
          <p:sp>
            <p:nvSpPr>
              <p:cNvPr id="24" name="Freeform 24"/>
              <p:cNvSpPr/>
              <p:nvPr/>
            </p:nvSpPr>
            <p:spPr>
              <a:xfrm>
                <a:off x="0" y="0"/>
                <a:ext cx="1237513" cy="25086"/>
              </a:xfrm>
              <a:custGeom>
                <a:avLst/>
                <a:gdLst/>
                <a:ahLst/>
                <a:cxnLst/>
                <a:rect l="l" t="t" r="r" b="b"/>
                <a:pathLst>
                  <a:path w="1237513" h="25086">
                    <a:moveTo>
                      <a:pt x="0" y="0"/>
                    </a:moveTo>
                    <a:lnTo>
                      <a:pt x="1237513" y="0"/>
                    </a:lnTo>
                    <a:lnTo>
                      <a:pt x="1237513" y="25086"/>
                    </a:lnTo>
                    <a:lnTo>
                      <a:pt x="0" y="25086"/>
                    </a:lnTo>
                    <a:close/>
                  </a:path>
                </a:pathLst>
              </a:custGeom>
              <a:solidFill>
                <a:srgbClr val="000001"/>
              </a:solidFill>
            </p:spPr>
          </p:sp>
          <p:sp>
            <p:nvSpPr>
              <p:cNvPr id="25" name="TextBox 25"/>
              <p:cNvSpPr txBox="1"/>
              <p:nvPr/>
            </p:nvSpPr>
            <p:spPr>
              <a:xfrm>
                <a:off x="0" y="-47625"/>
                <a:ext cx="1237513" cy="72711"/>
              </a:xfrm>
              <a:prstGeom prst="rect">
                <a:avLst/>
              </a:prstGeom>
            </p:spPr>
            <p:txBody>
              <a:bodyPr lIns="50800" tIns="50800" rIns="50800" bIns="50800" rtlCol="0" anchor="ctr"/>
              <a:lstStyle/>
              <a:p>
                <a:pPr algn="ctr">
                  <a:lnSpc>
                    <a:spcPts val="2800"/>
                  </a:lnSpc>
                </a:pPr>
                <a:endParaRPr/>
              </a:p>
            </p:txBody>
          </p:sp>
        </p:grpSp>
      </p:grpSp>
      <p:sp>
        <p:nvSpPr>
          <p:cNvPr id="26" name="Freeform 26"/>
          <p:cNvSpPr/>
          <p:nvPr/>
        </p:nvSpPr>
        <p:spPr>
          <a:xfrm rot="10684343">
            <a:off x="12091427" y="5482433"/>
            <a:ext cx="7847185" cy="7992503"/>
          </a:xfrm>
          <a:custGeom>
            <a:avLst/>
            <a:gdLst/>
            <a:ahLst/>
            <a:cxnLst/>
            <a:rect l="l" t="t" r="r" b="b"/>
            <a:pathLst>
              <a:path w="7847185" h="7992503">
                <a:moveTo>
                  <a:pt x="0" y="0"/>
                </a:moveTo>
                <a:lnTo>
                  <a:pt x="7847185" y="0"/>
                </a:lnTo>
                <a:lnTo>
                  <a:pt x="7847185" y="7992503"/>
                </a:lnTo>
                <a:lnTo>
                  <a:pt x="0" y="799250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7" name="Freeform 27"/>
          <p:cNvSpPr/>
          <p:nvPr/>
        </p:nvSpPr>
        <p:spPr>
          <a:xfrm>
            <a:off x="12621910" y="5810649"/>
            <a:ext cx="6085588" cy="6281897"/>
          </a:xfrm>
          <a:custGeom>
            <a:avLst/>
            <a:gdLst/>
            <a:ahLst/>
            <a:cxnLst/>
            <a:rect l="l" t="t" r="r" b="b"/>
            <a:pathLst>
              <a:path w="6085588" h="6281897">
                <a:moveTo>
                  <a:pt x="0" y="0"/>
                </a:moveTo>
                <a:lnTo>
                  <a:pt x="6085588" y="0"/>
                </a:lnTo>
                <a:lnTo>
                  <a:pt x="6085588" y="6281897"/>
                </a:lnTo>
                <a:lnTo>
                  <a:pt x="0" y="62818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28" name="Group 28"/>
          <p:cNvGrpSpPr/>
          <p:nvPr/>
        </p:nvGrpSpPr>
        <p:grpSpPr>
          <a:xfrm>
            <a:off x="3492500" y="2286000"/>
            <a:ext cx="762000" cy="76200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id="30" name="TextBox 30"/>
            <p:cNvSpPr txBox="1"/>
            <p:nvPr/>
          </p:nvSpPr>
          <p:spPr>
            <a:xfrm>
              <a:off x="76200" y="76200"/>
              <a:ext cx="660400" cy="660400"/>
            </a:xfrm>
            <a:prstGeom prst="rect">
              <a:avLst/>
            </a:prstGeom>
          </p:spPr>
          <p:txBody>
            <a:bodyPr lIns="0" tIns="0" rIns="0" bIns="0" rtlCol="0" anchor="ctr"/>
            <a:lstStyle/>
            <a:p>
              <a:pPr marL="0" lvl="0" indent="0" algn="ctr">
                <a:lnSpc>
                  <a:spcPts val="2874"/>
                </a:lnSpc>
                <a:spcBef>
                  <a:spcPct val="0"/>
                </a:spcBef>
              </a:pPr>
              <a:r>
                <a:rPr lang="en-US" sz="2499">
                  <a:solidFill>
                    <a:srgbClr val="E7E7E7"/>
                  </a:solidFill>
                  <a:latin typeface="Cy Grotesk Key Bold"/>
                </a:rPr>
                <a:t>1</a:t>
              </a:r>
            </a:p>
          </p:txBody>
        </p:sp>
      </p:grpSp>
      <p:grpSp>
        <p:nvGrpSpPr>
          <p:cNvPr id="31" name="Group 31"/>
          <p:cNvGrpSpPr/>
          <p:nvPr/>
        </p:nvGrpSpPr>
        <p:grpSpPr>
          <a:xfrm>
            <a:off x="8763000" y="2286000"/>
            <a:ext cx="762000" cy="76200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id="33" name="TextBox 33"/>
            <p:cNvSpPr txBox="1"/>
            <p:nvPr/>
          </p:nvSpPr>
          <p:spPr>
            <a:xfrm>
              <a:off x="76200" y="76200"/>
              <a:ext cx="660400" cy="660400"/>
            </a:xfrm>
            <a:prstGeom prst="rect">
              <a:avLst/>
            </a:prstGeom>
          </p:spPr>
          <p:txBody>
            <a:bodyPr lIns="0" tIns="0" rIns="0" bIns="0" rtlCol="0" anchor="ctr"/>
            <a:lstStyle/>
            <a:p>
              <a:pPr marL="0" lvl="0" indent="0" algn="ctr">
                <a:lnSpc>
                  <a:spcPts val="2874"/>
                </a:lnSpc>
                <a:spcBef>
                  <a:spcPct val="0"/>
                </a:spcBef>
              </a:pPr>
              <a:r>
                <a:rPr lang="en-US" sz="2499" u="none" strike="noStrike">
                  <a:solidFill>
                    <a:srgbClr val="E7E7E7"/>
                  </a:solidFill>
                  <a:latin typeface="Cy Grotesk Key Bold"/>
                </a:rPr>
                <a:t>2</a:t>
              </a:r>
            </a:p>
          </p:txBody>
        </p:sp>
      </p:grpSp>
      <p:grpSp>
        <p:nvGrpSpPr>
          <p:cNvPr id="34" name="Group 34"/>
          <p:cNvGrpSpPr/>
          <p:nvPr/>
        </p:nvGrpSpPr>
        <p:grpSpPr>
          <a:xfrm>
            <a:off x="14033500" y="2286000"/>
            <a:ext cx="762000" cy="762000"/>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id="36" name="TextBox 36"/>
            <p:cNvSpPr txBox="1"/>
            <p:nvPr/>
          </p:nvSpPr>
          <p:spPr>
            <a:xfrm>
              <a:off x="76200" y="76200"/>
              <a:ext cx="660400" cy="660400"/>
            </a:xfrm>
            <a:prstGeom prst="rect">
              <a:avLst/>
            </a:prstGeom>
          </p:spPr>
          <p:txBody>
            <a:bodyPr lIns="0" tIns="0" rIns="0" bIns="0" rtlCol="0" anchor="ctr"/>
            <a:lstStyle/>
            <a:p>
              <a:pPr marL="0" lvl="0" indent="0" algn="ctr">
                <a:lnSpc>
                  <a:spcPts val="2874"/>
                </a:lnSpc>
                <a:spcBef>
                  <a:spcPct val="0"/>
                </a:spcBef>
              </a:pPr>
              <a:r>
                <a:rPr lang="en-US" sz="2499" u="none" strike="noStrike">
                  <a:solidFill>
                    <a:srgbClr val="E7E7E7"/>
                  </a:solidFill>
                  <a:latin typeface="Cy Grotesk Key Bold"/>
                </a:rPr>
                <a:t>3</a:t>
              </a:r>
            </a:p>
          </p:txBody>
        </p:sp>
      </p:grpSp>
      <p:sp>
        <p:nvSpPr>
          <p:cNvPr id="37" name="Freeform 37"/>
          <p:cNvSpPr/>
          <p:nvPr/>
        </p:nvSpPr>
        <p:spPr>
          <a:xfrm>
            <a:off x="305375" y="233601"/>
            <a:ext cx="2437251" cy="1818798"/>
          </a:xfrm>
          <a:custGeom>
            <a:avLst/>
            <a:gdLst/>
            <a:ahLst/>
            <a:cxnLst/>
            <a:rect l="l" t="t" r="r" b="b"/>
            <a:pathLst>
              <a:path w="2437251" h="1818798">
                <a:moveTo>
                  <a:pt x="0" y="0"/>
                </a:moveTo>
                <a:lnTo>
                  <a:pt x="2437250" y="0"/>
                </a:lnTo>
                <a:lnTo>
                  <a:pt x="2437250" y="1818798"/>
                </a:lnTo>
                <a:lnTo>
                  <a:pt x="0" y="181879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8" name="Freeform 38"/>
          <p:cNvSpPr/>
          <p:nvPr/>
        </p:nvSpPr>
        <p:spPr>
          <a:xfrm>
            <a:off x="5316866" y="6932864"/>
            <a:ext cx="1191884" cy="1195136"/>
          </a:xfrm>
          <a:custGeom>
            <a:avLst/>
            <a:gdLst/>
            <a:ahLst/>
            <a:cxnLst/>
            <a:rect l="l" t="t" r="r" b="b"/>
            <a:pathLst>
              <a:path w="1191884" h="1195136">
                <a:moveTo>
                  <a:pt x="0" y="0"/>
                </a:moveTo>
                <a:lnTo>
                  <a:pt x="1191884" y="0"/>
                </a:lnTo>
                <a:lnTo>
                  <a:pt x="1191884" y="1195136"/>
                </a:lnTo>
                <a:lnTo>
                  <a:pt x="0" y="119513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9" name="TextBox 39"/>
          <p:cNvSpPr txBox="1"/>
          <p:nvPr/>
        </p:nvSpPr>
        <p:spPr>
          <a:xfrm>
            <a:off x="1524000" y="781050"/>
            <a:ext cx="15240000" cy="1044575"/>
          </a:xfrm>
          <a:prstGeom prst="rect">
            <a:avLst/>
          </a:prstGeom>
        </p:spPr>
        <p:txBody>
          <a:bodyPr lIns="0" tIns="0" rIns="0" bIns="0" rtlCol="0" anchor="t">
            <a:spAutoFit/>
          </a:bodyPr>
          <a:lstStyle/>
          <a:p>
            <a:pPr marL="0" lvl="0" indent="0" algn="ctr">
              <a:lnSpc>
                <a:spcPts val="8049"/>
              </a:lnSpc>
              <a:spcBef>
                <a:spcPct val="0"/>
              </a:spcBef>
            </a:pPr>
            <a:r>
              <a:rPr lang="en-US" sz="6999">
                <a:solidFill>
                  <a:srgbClr val="000001"/>
                </a:solidFill>
                <a:latin typeface="Cy Grotesk Key Bold"/>
              </a:rPr>
              <a:t>CHEMICAL PROPERTIES OF BTX</a:t>
            </a:r>
          </a:p>
        </p:txBody>
      </p:sp>
      <p:sp>
        <p:nvSpPr>
          <p:cNvPr id="40" name="TextBox 40"/>
          <p:cNvSpPr txBox="1"/>
          <p:nvPr/>
        </p:nvSpPr>
        <p:spPr>
          <a:xfrm>
            <a:off x="1238250" y="8004175"/>
            <a:ext cx="10541000" cy="1139825"/>
          </a:xfrm>
          <a:prstGeom prst="rect">
            <a:avLst/>
          </a:prstGeom>
        </p:spPr>
        <p:txBody>
          <a:bodyPr lIns="0" tIns="0" rIns="0" bIns="0" rtlCol="0" anchor="t">
            <a:spAutoFit/>
          </a:bodyPr>
          <a:lstStyle/>
          <a:p>
            <a:pPr>
              <a:lnSpc>
                <a:spcPts val="4549"/>
              </a:lnSpc>
            </a:pPr>
            <a:r>
              <a:rPr lang="en-US" sz="3499">
                <a:solidFill>
                  <a:srgbClr val="000001"/>
                </a:solidFill>
                <a:latin typeface="Overpass"/>
              </a:rPr>
              <a:t>Xylene was used as a tear gas agent in </a:t>
            </a:r>
            <a:r>
              <a:rPr lang="en-US" sz="3499">
                <a:solidFill>
                  <a:srgbClr val="000001"/>
                </a:solidFill>
                <a:latin typeface="Overpass Ultra-Bold"/>
              </a:rPr>
              <a:t>World War I</a:t>
            </a:r>
          </a:p>
          <a:p>
            <a:pPr>
              <a:lnSpc>
                <a:spcPts val="3899"/>
              </a:lnSpc>
            </a:pPr>
            <a:endParaRPr lang="en-US" sz="3499">
              <a:solidFill>
                <a:srgbClr val="000001"/>
              </a:solidFill>
              <a:latin typeface="Overpass Ultra-Bold"/>
            </a:endParaRPr>
          </a:p>
        </p:txBody>
      </p:sp>
      <p:sp>
        <p:nvSpPr>
          <p:cNvPr id="41" name="TextBox 41"/>
          <p:cNvSpPr txBox="1"/>
          <p:nvPr/>
        </p:nvSpPr>
        <p:spPr>
          <a:xfrm>
            <a:off x="1238250" y="7370762"/>
            <a:ext cx="9969500" cy="596900"/>
          </a:xfrm>
          <a:prstGeom prst="rect">
            <a:avLst/>
          </a:prstGeom>
        </p:spPr>
        <p:txBody>
          <a:bodyPr lIns="0" tIns="0" rIns="0" bIns="0" rtlCol="0" anchor="t">
            <a:spAutoFit/>
          </a:bodyPr>
          <a:lstStyle/>
          <a:p>
            <a:pPr marL="0" lvl="0" indent="0">
              <a:lnSpc>
                <a:spcPts val="4599"/>
              </a:lnSpc>
            </a:pPr>
            <a:r>
              <a:rPr lang="en-US" sz="3999">
                <a:solidFill>
                  <a:srgbClr val="000001"/>
                </a:solidFill>
                <a:latin typeface="Cy Grotesk Key Bold"/>
              </a:rPr>
              <a:t>Did You Know?</a:t>
            </a:r>
          </a:p>
        </p:txBody>
      </p:sp>
    </p:spTree>
  </p:cSld>
  <p:clrMapOvr>
    <a:masterClrMapping/>
  </p:clrMapOvr>
  <p:transition spd="med">
    <p:push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85696"/>
        </a:solidFill>
        <a:effectLst/>
      </p:bgPr>
    </p:bg>
    <p:spTree>
      <p:nvGrpSpPr>
        <p:cNvPr id="1" name=""/>
        <p:cNvGrpSpPr/>
        <p:nvPr/>
      </p:nvGrpSpPr>
      <p:grpSpPr>
        <a:xfrm>
          <a:off x="0" y="0"/>
          <a:ext cx="0" cy="0"/>
          <a:chOff x="0" y="0"/>
          <a:chExt cx="0" cy="0"/>
        </a:xfrm>
      </p:grpSpPr>
      <p:sp>
        <p:nvSpPr>
          <p:cNvPr id="2" name="Freeform 2"/>
          <p:cNvSpPr/>
          <p:nvPr/>
        </p:nvSpPr>
        <p:spPr>
          <a:xfrm rot="-8995311">
            <a:off x="-1791040" y="-2105226"/>
            <a:ext cx="10070352" cy="10256840"/>
          </a:xfrm>
          <a:custGeom>
            <a:avLst/>
            <a:gdLst/>
            <a:ahLst/>
            <a:cxnLst/>
            <a:rect l="l" t="t" r="r" b="b"/>
            <a:pathLst>
              <a:path w="10070352" h="10256840">
                <a:moveTo>
                  <a:pt x="0" y="0"/>
                </a:moveTo>
                <a:lnTo>
                  <a:pt x="10070351" y="0"/>
                </a:lnTo>
                <a:lnTo>
                  <a:pt x="10070351" y="10256839"/>
                </a:lnTo>
                <a:lnTo>
                  <a:pt x="0" y="1025683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7239000" y="1143000"/>
            <a:ext cx="10096500" cy="8001000"/>
            <a:chOff x="0" y="0"/>
            <a:chExt cx="2427929" cy="1924019"/>
          </a:xfrm>
        </p:grpSpPr>
        <p:sp>
          <p:nvSpPr>
            <p:cNvPr id="4" name="Freeform 4"/>
            <p:cNvSpPr/>
            <p:nvPr/>
          </p:nvSpPr>
          <p:spPr>
            <a:xfrm>
              <a:off x="0" y="0"/>
              <a:ext cx="2427929" cy="1924019"/>
            </a:xfrm>
            <a:custGeom>
              <a:avLst/>
              <a:gdLst/>
              <a:ahLst/>
              <a:cxnLst/>
              <a:rect l="l" t="t" r="r" b="b"/>
              <a:pathLst>
                <a:path w="2427929" h="1924019">
                  <a:moveTo>
                    <a:pt x="0" y="0"/>
                  </a:moveTo>
                  <a:lnTo>
                    <a:pt x="2427929" y="0"/>
                  </a:lnTo>
                  <a:lnTo>
                    <a:pt x="2427929" y="1924019"/>
                  </a:lnTo>
                  <a:lnTo>
                    <a:pt x="0" y="1924019"/>
                  </a:lnTo>
                  <a:close/>
                </a:path>
              </a:pathLst>
            </a:custGeom>
            <a:solidFill>
              <a:srgbClr val="E7E7E7"/>
            </a:solidFill>
          </p:spPr>
        </p:sp>
        <p:sp>
          <p:nvSpPr>
            <p:cNvPr id="5" name="TextBox 5"/>
            <p:cNvSpPr txBox="1"/>
            <p:nvPr/>
          </p:nvSpPr>
          <p:spPr>
            <a:xfrm>
              <a:off x="0" y="-47625"/>
              <a:ext cx="2427929" cy="1971644"/>
            </a:xfrm>
            <a:prstGeom prst="rect">
              <a:avLst/>
            </a:prstGeom>
          </p:spPr>
          <p:txBody>
            <a:bodyPr lIns="50800" tIns="50800" rIns="50800" bIns="50800" rtlCol="0" anchor="ctr"/>
            <a:lstStyle/>
            <a:p>
              <a:pPr algn="ctr">
                <a:lnSpc>
                  <a:spcPts val="2800"/>
                </a:lnSpc>
              </a:pPr>
              <a:endParaRPr/>
            </a:p>
          </p:txBody>
        </p:sp>
      </p:grpSp>
      <p:sp>
        <p:nvSpPr>
          <p:cNvPr id="6" name="AutoShape 6"/>
          <p:cNvSpPr/>
          <p:nvPr/>
        </p:nvSpPr>
        <p:spPr>
          <a:xfrm>
            <a:off x="10477500" y="1595196"/>
            <a:ext cx="6286500" cy="0"/>
          </a:xfrm>
          <a:prstGeom prst="line">
            <a:avLst/>
          </a:prstGeom>
          <a:ln w="47625" cap="flat">
            <a:solidFill>
              <a:srgbClr val="CCCCCC"/>
            </a:solidFill>
            <a:prstDash val="solid"/>
            <a:headEnd type="none" w="sm" len="sm"/>
            <a:tailEnd type="none" w="sm" len="sm"/>
          </a:ln>
        </p:spPr>
      </p:sp>
      <p:grpSp>
        <p:nvGrpSpPr>
          <p:cNvPr id="7" name="Group 7"/>
          <p:cNvGrpSpPr/>
          <p:nvPr/>
        </p:nvGrpSpPr>
        <p:grpSpPr>
          <a:xfrm>
            <a:off x="7810500" y="1682284"/>
            <a:ext cx="2298919" cy="1984922"/>
            <a:chOff x="0" y="0"/>
            <a:chExt cx="878191" cy="758244"/>
          </a:xfrm>
        </p:grpSpPr>
        <p:sp>
          <p:nvSpPr>
            <p:cNvPr id="8" name="Freeform 8"/>
            <p:cNvSpPr/>
            <p:nvPr/>
          </p:nvSpPr>
          <p:spPr>
            <a:xfrm>
              <a:off x="0" y="0"/>
              <a:ext cx="878191" cy="758244"/>
            </a:xfrm>
            <a:custGeom>
              <a:avLst/>
              <a:gdLst/>
              <a:ahLst/>
              <a:cxnLst/>
              <a:rect l="l" t="t" r="r" b="b"/>
              <a:pathLst>
                <a:path w="878191" h="758244">
                  <a:moveTo>
                    <a:pt x="0" y="0"/>
                  </a:moveTo>
                  <a:lnTo>
                    <a:pt x="878191" y="0"/>
                  </a:lnTo>
                  <a:lnTo>
                    <a:pt x="878191" y="758244"/>
                  </a:lnTo>
                  <a:lnTo>
                    <a:pt x="0" y="758244"/>
                  </a:lnTo>
                  <a:close/>
                </a:path>
              </a:pathLst>
            </a:custGeom>
            <a:solidFill>
              <a:srgbClr val="F9C784"/>
            </a:solidFill>
          </p:spPr>
        </p:sp>
        <p:sp>
          <p:nvSpPr>
            <p:cNvPr id="9" name="TextBox 9"/>
            <p:cNvSpPr txBox="1"/>
            <p:nvPr/>
          </p:nvSpPr>
          <p:spPr>
            <a:xfrm>
              <a:off x="0" y="-76200"/>
              <a:ext cx="878191" cy="834444"/>
            </a:xfrm>
            <a:prstGeom prst="rect">
              <a:avLst/>
            </a:prstGeom>
          </p:spPr>
          <p:txBody>
            <a:bodyPr lIns="50800" tIns="50800" rIns="50800" bIns="50800" rtlCol="0" anchor="ctr"/>
            <a:lstStyle/>
            <a:p>
              <a:pPr algn="ctr">
                <a:lnSpc>
                  <a:spcPts val="9099"/>
                </a:lnSpc>
              </a:pPr>
              <a:r>
                <a:rPr lang="en-US" sz="6999">
                  <a:solidFill>
                    <a:srgbClr val="000001"/>
                  </a:solidFill>
                  <a:latin typeface="Cy Grotesk Key"/>
                </a:rPr>
                <a:t>N</a:t>
              </a:r>
            </a:p>
            <a:p>
              <a:pPr marL="0" lvl="0" indent="0" algn="ctr">
                <a:lnSpc>
                  <a:spcPts val="2860"/>
                </a:lnSpc>
              </a:pPr>
              <a:r>
                <a:rPr lang="en-US" sz="2200">
                  <a:solidFill>
                    <a:srgbClr val="000001"/>
                  </a:solidFill>
                  <a:latin typeface="Overpass Ultra-Bold"/>
                </a:rPr>
                <a:t>NITRATION</a:t>
              </a:r>
            </a:p>
          </p:txBody>
        </p:sp>
      </p:grpSp>
      <p:grpSp>
        <p:nvGrpSpPr>
          <p:cNvPr id="10" name="Group 10"/>
          <p:cNvGrpSpPr/>
          <p:nvPr/>
        </p:nvGrpSpPr>
        <p:grpSpPr>
          <a:xfrm>
            <a:off x="7810500" y="6460261"/>
            <a:ext cx="2298919" cy="2305454"/>
            <a:chOff x="0" y="0"/>
            <a:chExt cx="878191" cy="880688"/>
          </a:xfrm>
        </p:grpSpPr>
        <p:sp>
          <p:nvSpPr>
            <p:cNvPr id="11" name="Freeform 11"/>
            <p:cNvSpPr/>
            <p:nvPr/>
          </p:nvSpPr>
          <p:spPr>
            <a:xfrm>
              <a:off x="0" y="0"/>
              <a:ext cx="878191" cy="880688"/>
            </a:xfrm>
            <a:custGeom>
              <a:avLst/>
              <a:gdLst/>
              <a:ahLst/>
              <a:cxnLst/>
              <a:rect l="l" t="t" r="r" b="b"/>
              <a:pathLst>
                <a:path w="878191" h="880688">
                  <a:moveTo>
                    <a:pt x="0" y="0"/>
                  </a:moveTo>
                  <a:lnTo>
                    <a:pt x="878191" y="0"/>
                  </a:lnTo>
                  <a:lnTo>
                    <a:pt x="878191" y="880688"/>
                  </a:lnTo>
                  <a:lnTo>
                    <a:pt x="0" y="880688"/>
                  </a:lnTo>
                  <a:close/>
                </a:path>
              </a:pathLst>
            </a:custGeom>
            <a:solidFill>
              <a:srgbClr val="F9C784"/>
            </a:solidFill>
          </p:spPr>
        </p:sp>
        <p:sp>
          <p:nvSpPr>
            <p:cNvPr id="12" name="TextBox 12"/>
            <p:cNvSpPr txBox="1"/>
            <p:nvPr/>
          </p:nvSpPr>
          <p:spPr>
            <a:xfrm>
              <a:off x="0" y="-76200"/>
              <a:ext cx="878191" cy="956888"/>
            </a:xfrm>
            <a:prstGeom prst="rect">
              <a:avLst/>
            </a:prstGeom>
          </p:spPr>
          <p:txBody>
            <a:bodyPr lIns="50800" tIns="50800" rIns="50800" bIns="50800" rtlCol="0" anchor="ctr"/>
            <a:lstStyle/>
            <a:p>
              <a:pPr algn="ctr">
                <a:lnSpc>
                  <a:spcPts val="9099"/>
                </a:lnSpc>
              </a:pPr>
              <a:r>
                <a:rPr lang="en-US" sz="6999">
                  <a:solidFill>
                    <a:srgbClr val="000001"/>
                  </a:solidFill>
                  <a:latin typeface="Cy Grotesk Key"/>
                </a:rPr>
                <a:t>H</a:t>
              </a:r>
            </a:p>
            <a:p>
              <a:pPr marL="0" lvl="0" indent="0" algn="ctr">
                <a:lnSpc>
                  <a:spcPts val="2860"/>
                </a:lnSpc>
              </a:pPr>
              <a:r>
                <a:rPr lang="en-US" sz="2200">
                  <a:solidFill>
                    <a:srgbClr val="000001"/>
                  </a:solidFill>
                  <a:latin typeface="Overpass Ultra-Bold"/>
                </a:rPr>
                <a:t>HALOGENATION</a:t>
              </a:r>
            </a:p>
          </p:txBody>
        </p:sp>
      </p:grpSp>
      <p:grpSp>
        <p:nvGrpSpPr>
          <p:cNvPr id="13" name="Group 13"/>
          <p:cNvGrpSpPr/>
          <p:nvPr/>
        </p:nvGrpSpPr>
        <p:grpSpPr>
          <a:xfrm>
            <a:off x="7810500" y="4095831"/>
            <a:ext cx="2298919" cy="2095581"/>
            <a:chOff x="0" y="0"/>
            <a:chExt cx="878191" cy="800516"/>
          </a:xfrm>
        </p:grpSpPr>
        <p:sp>
          <p:nvSpPr>
            <p:cNvPr id="14" name="Freeform 14"/>
            <p:cNvSpPr/>
            <p:nvPr/>
          </p:nvSpPr>
          <p:spPr>
            <a:xfrm>
              <a:off x="0" y="0"/>
              <a:ext cx="878191" cy="800516"/>
            </a:xfrm>
            <a:custGeom>
              <a:avLst/>
              <a:gdLst/>
              <a:ahLst/>
              <a:cxnLst/>
              <a:rect l="l" t="t" r="r" b="b"/>
              <a:pathLst>
                <a:path w="878191" h="800516">
                  <a:moveTo>
                    <a:pt x="0" y="0"/>
                  </a:moveTo>
                  <a:lnTo>
                    <a:pt x="878191" y="0"/>
                  </a:lnTo>
                  <a:lnTo>
                    <a:pt x="878191" y="800516"/>
                  </a:lnTo>
                  <a:lnTo>
                    <a:pt x="0" y="800516"/>
                  </a:lnTo>
                  <a:close/>
                </a:path>
              </a:pathLst>
            </a:custGeom>
            <a:solidFill>
              <a:srgbClr val="F9C784"/>
            </a:solidFill>
          </p:spPr>
        </p:sp>
        <p:sp>
          <p:nvSpPr>
            <p:cNvPr id="15" name="TextBox 15"/>
            <p:cNvSpPr txBox="1"/>
            <p:nvPr/>
          </p:nvSpPr>
          <p:spPr>
            <a:xfrm>
              <a:off x="0" y="-76200"/>
              <a:ext cx="878191" cy="876716"/>
            </a:xfrm>
            <a:prstGeom prst="rect">
              <a:avLst/>
            </a:prstGeom>
          </p:spPr>
          <p:txBody>
            <a:bodyPr lIns="50800" tIns="50800" rIns="50800" bIns="50800" rtlCol="0" anchor="ctr"/>
            <a:lstStyle/>
            <a:p>
              <a:pPr algn="ctr">
                <a:lnSpc>
                  <a:spcPts val="9099"/>
                </a:lnSpc>
              </a:pPr>
              <a:r>
                <a:rPr lang="en-US" sz="6999">
                  <a:solidFill>
                    <a:srgbClr val="000001"/>
                  </a:solidFill>
                  <a:latin typeface="Cy Grotesk Key"/>
                </a:rPr>
                <a:t>S</a:t>
              </a:r>
            </a:p>
            <a:p>
              <a:pPr marL="0" lvl="0" indent="0" algn="ctr">
                <a:lnSpc>
                  <a:spcPts val="2860"/>
                </a:lnSpc>
              </a:pPr>
              <a:r>
                <a:rPr lang="en-US" sz="2200">
                  <a:solidFill>
                    <a:srgbClr val="000001"/>
                  </a:solidFill>
                  <a:latin typeface="Overpass Ultra-Bold"/>
                </a:rPr>
                <a:t>SULFONATION</a:t>
              </a:r>
            </a:p>
          </p:txBody>
        </p:sp>
      </p:grpSp>
      <p:sp>
        <p:nvSpPr>
          <p:cNvPr id="16" name="AutoShape 16"/>
          <p:cNvSpPr/>
          <p:nvPr/>
        </p:nvSpPr>
        <p:spPr>
          <a:xfrm>
            <a:off x="10477500" y="4119401"/>
            <a:ext cx="6286292" cy="0"/>
          </a:xfrm>
          <a:prstGeom prst="line">
            <a:avLst/>
          </a:prstGeom>
          <a:ln w="47625" cap="flat">
            <a:solidFill>
              <a:srgbClr val="CCCCCC"/>
            </a:solidFill>
            <a:prstDash val="solid"/>
            <a:headEnd type="none" w="sm" len="sm"/>
            <a:tailEnd type="none" w="sm" len="sm"/>
          </a:ln>
        </p:spPr>
      </p:sp>
      <p:sp>
        <p:nvSpPr>
          <p:cNvPr id="17" name="AutoShape 17"/>
          <p:cNvSpPr/>
          <p:nvPr/>
        </p:nvSpPr>
        <p:spPr>
          <a:xfrm>
            <a:off x="10477500" y="6643607"/>
            <a:ext cx="6286265" cy="0"/>
          </a:xfrm>
          <a:prstGeom prst="line">
            <a:avLst/>
          </a:prstGeom>
          <a:ln w="47625" cap="flat">
            <a:solidFill>
              <a:srgbClr val="CCCCCC"/>
            </a:solidFill>
            <a:prstDash val="solid"/>
            <a:headEnd type="none" w="sm" len="sm"/>
            <a:tailEnd type="none" w="sm" len="sm"/>
          </a:ln>
        </p:spPr>
      </p:sp>
      <p:grpSp>
        <p:nvGrpSpPr>
          <p:cNvPr id="18" name="Group 18"/>
          <p:cNvGrpSpPr/>
          <p:nvPr/>
        </p:nvGrpSpPr>
        <p:grpSpPr>
          <a:xfrm rot="-5400000">
            <a:off x="12192000" y="-4000500"/>
            <a:ext cx="190500" cy="10096500"/>
            <a:chOff x="0" y="0"/>
            <a:chExt cx="34223" cy="1813803"/>
          </a:xfrm>
        </p:grpSpPr>
        <p:sp>
          <p:nvSpPr>
            <p:cNvPr id="19" name="Freeform 19"/>
            <p:cNvSpPr/>
            <p:nvPr/>
          </p:nvSpPr>
          <p:spPr>
            <a:xfrm>
              <a:off x="0" y="0"/>
              <a:ext cx="34223" cy="1813803"/>
            </a:xfrm>
            <a:custGeom>
              <a:avLst/>
              <a:gdLst/>
              <a:ahLst/>
              <a:cxnLst/>
              <a:rect l="l" t="t" r="r" b="b"/>
              <a:pathLst>
                <a:path w="34223" h="1813803">
                  <a:moveTo>
                    <a:pt x="0" y="0"/>
                  </a:moveTo>
                  <a:lnTo>
                    <a:pt x="34223" y="0"/>
                  </a:lnTo>
                  <a:lnTo>
                    <a:pt x="34223" y="1813803"/>
                  </a:lnTo>
                  <a:lnTo>
                    <a:pt x="0" y="1813803"/>
                  </a:lnTo>
                  <a:close/>
                </a:path>
              </a:pathLst>
            </a:custGeom>
            <a:solidFill>
              <a:srgbClr val="000001"/>
            </a:solidFill>
            <a:ln cap="sq">
              <a:noFill/>
              <a:prstDash val="solid"/>
              <a:miter/>
            </a:ln>
          </p:spPr>
        </p:sp>
        <p:sp>
          <p:nvSpPr>
            <p:cNvPr id="20" name="TextBox 20"/>
            <p:cNvSpPr txBox="1"/>
            <p:nvPr/>
          </p:nvSpPr>
          <p:spPr>
            <a:xfrm>
              <a:off x="0" y="9525"/>
              <a:ext cx="34223" cy="1804278"/>
            </a:xfrm>
            <a:prstGeom prst="rect">
              <a:avLst/>
            </a:prstGeom>
          </p:spPr>
          <p:txBody>
            <a:bodyPr lIns="254000" tIns="254000" rIns="254000" bIns="254000" rtlCol="0" anchor="ctr"/>
            <a:lstStyle/>
            <a:p>
              <a:pPr marL="0" lvl="0" indent="0" algn="ctr">
                <a:lnSpc>
                  <a:spcPts val="6324"/>
                </a:lnSpc>
                <a:spcBef>
                  <a:spcPct val="0"/>
                </a:spcBef>
              </a:pPr>
              <a:endParaRPr/>
            </a:p>
          </p:txBody>
        </p:sp>
      </p:grpSp>
      <p:sp>
        <p:nvSpPr>
          <p:cNvPr id="21" name="Freeform 21"/>
          <p:cNvSpPr/>
          <p:nvPr/>
        </p:nvSpPr>
        <p:spPr>
          <a:xfrm>
            <a:off x="12001500" y="9144000"/>
            <a:ext cx="571500" cy="774650"/>
          </a:xfrm>
          <a:custGeom>
            <a:avLst/>
            <a:gdLst/>
            <a:ahLst/>
            <a:cxnLst/>
            <a:rect l="l" t="t" r="r" b="b"/>
            <a:pathLst>
              <a:path w="571500" h="774650">
                <a:moveTo>
                  <a:pt x="0" y="0"/>
                </a:moveTo>
                <a:lnTo>
                  <a:pt x="571500" y="0"/>
                </a:lnTo>
                <a:lnTo>
                  <a:pt x="571500" y="774650"/>
                </a:lnTo>
                <a:lnTo>
                  <a:pt x="0" y="774650"/>
                </a:lnTo>
                <a:lnTo>
                  <a:pt x="0" y="0"/>
                </a:lnTo>
                <a:close/>
              </a:path>
            </a:pathLst>
          </a:custGeom>
          <a:blipFill>
            <a:blip r:embed="rId4">
              <a:extLst>
                <a:ext uri="{96DAC541-7B7A-43D3-8B79-37D633B846F1}">
                  <asvg:svgBlip xmlns:asvg="http://schemas.microsoft.com/office/drawing/2016/SVG/main" xmlns="" r:embed="rId5"/>
                </a:ext>
              </a:extLst>
            </a:blip>
            <a:stretch>
              <a:fillRect l="-319005" t="-444876" r="-319557"/>
            </a:stretch>
          </a:blipFill>
        </p:spPr>
      </p:sp>
      <p:sp>
        <p:nvSpPr>
          <p:cNvPr id="22" name="Freeform 22"/>
          <p:cNvSpPr/>
          <p:nvPr/>
        </p:nvSpPr>
        <p:spPr>
          <a:xfrm>
            <a:off x="11109269" y="1682284"/>
            <a:ext cx="5022963" cy="2350029"/>
          </a:xfrm>
          <a:custGeom>
            <a:avLst/>
            <a:gdLst/>
            <a:ahLst/>
            <a:cxnLst/>
            <a:rect l="l" t="t" r="r" b="b"/>
            <a:pathLst>
              <a:path w="5022963" h="2350029">
                <a:moveTo>
                  <a:pt x="0" y="0"/>
                </a:moveTo>
                <a:lnTo>
                  <a:pt x="5022962" y="0"/>
                </a:lnTo>
                <a:lnTo>
                  <a:pt x="5022962" y="2350029"/>
                </a:lnTo>
                <a:lnTo>
                  <a:pt x="0" y="2350029"/>
                </a:lnTo>
                <a:lnTo>
                  <a:pt x="0" y="0"/>
                </a:lnTo>
                <a:close/>
              </a:path>
            </a:pathLst>
          </a:custGeom>
          <a:blipFill>
            <a:blip r:embed="rId6"/>
            <a:stretch>
              <a:fillRect/>
            </a:stretch>
          </a:blipFill>
        </p:spPr>
      </p:sp>
      <p:sp>
        <p:nvSpPr>
          <p:cNvPr id="23" name="Freeform 23"/>
          <p:cNvSpPr/>
          <p:nvPr/>
        </p:nvSpPr>
        <p:spPr>
          <a:xfrm>
            <a:off x="11109269" y="4168473"/>
            <a:ext cx="5187907" cy="2291788"/>
          </a:xfrm>
          <a:custGeom>
            <a:avLst/>
            <a:gdLst/>
            <a:ahLst/>
            <a:cxnLst/>
            <a:rect l="l" t="t" r="r" b="b"/>
            <a:pathLst>
              <a:path w="5187907" h="2291788">
                <a:moveTo>
                  <a:pt x="0" y="0"/>
                </a:moveTo>
                <a:lnTo>
                  <a:pt x="5187907" y="0"/>
                </a:lnTo>
                <a:lnTo>
                  <a:pt x="5187907" y="2291788"/>
                </a:lnTo>
                <a:lnTo>
                  <a:pt x="0" y="2291788"/>
                </a:lnTo>
                <a:lnTo>
                  <a:pt x="0" y="0"/>
                </a:lnTo>
                <a:close/>
              </a:path>
            </a:pathLst>
          </a:custGeom>
          <a:blipFill>
            <a:blip r:embed="rId7"/>
            <a:stretch>
              <a:fillRect r="-2846"/>
            </a:stretch>
          </a:blipFill>
        </p:spPr>
      </p:sp>
      <p:sp>
        <p:nvSpPr>
          <p:cNvPr id="24" name="Freeform 24"/>
          <p:cNvSpPr/>
          <p:nvPr/>
        </p:nvSpPr>
        <p:spPr>
          <a:xfrm>
            <a:off x="10779680" y="6803994"/>
            <a:ext cx="5984320" cy="1777521"/>
          </a:xfrm>
          <a:custGeom>
            <a:avLst/>
            <a:gdLst/>
            <a:ahLst/>
            <a:cxnLst/>
            <a:rect l="l" t="t" r="r" b="b"/>
            <a:pathLst>
              <a:path w="5984320" h="1777521">
                <a:moveTo>
                  <a:pt x="0" y="0"/>
                </a:moveTo>
                <a:lnTo>
                  <a:pt x="5984320" y="0"/>
                </a:lnTo>
                <a:lnTo>
                  <a:pt x="5984320" y="1777521"/>
                </a:lnTo>
                <a:lnTo>
                  <a:pt x="0" y="1777521"/>
                </a:lnTo>
                <a:lnTo>
                  <a:pt x="0" y="0"/>
                </a:lnTo>
                <a:close/>
              </a:path>
            </a:pathLst>
          </a:custGeom>
          <a:blipFill>
            <a:blip r:embed="rId8"/>
            <a:stretch>
              <a:fillRect/>
            </a:stretch>
          </a:blipFill>
        </p:spPr>
      </p:sp>
      <p:sp>
        <p:nvSpPr>
          <p:cNvPr id="25" name="Freeform 25"/>
          <p:cNvSpPr/>
          <p:nvPr/>
        </p:nvSpPr>
        <p:spPr>
          <a:xfrm>
            <a:off x="165609" y="5698669"/>
            <a:ext cx="4815996" cy="4588331"/>
          </a:xfrm>
          <a:custGeom>
            <a:avLst/>
            <a:gdLst/>
            <a:ahLst/>
            <a:cxnLst/>
            <a:rect l="l" t="t" r="r" b="b"/>
            <a:pathLst>
              <a:path w="4815996" h="4588331">
                <a:moveTo>
                  <a:pt x="0" y="0"/>
                </a:moveTo>
                <a:lnTo>
                  <a:pt x="4815996" y="0"/>
                </a:lnTo>
                <a:lnTo>
                  <a:pt x="4815996" y="4588331"/>
                </a:lnTo>
                <a:lnTo>
                  <a:pt x="0" y="458833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pic>
        <p:nvPicPr>
          <p:cNvPr id="26" name="Picture 26"/>
          <p:cNvPicPr>
            <a:picLocks noChangeAspect="1"/>
          </p:cNvPicPr>
          <p:nvPr/>
        </p:nvPicPr>
        <p:blipFill>
          <a:blip r:embed="rId11"/>
          <a:srcRect/>
          <a:stretch>
            <a:fillRect/>
          </a:stretch>
        </p:blipFill>
        <p:spPr>
          <a:xfrm>
            <a:off x="16764000" y="241430"/>
            <a:ext cx="1343340" cy="1803141"/>
          </a:xfrm>
          <a:prstGeom prst="rect">
            <a:avLst/>
          </a:prstGeom>
        </p:spPr>
      </p:pic>
      <p:sp>
        <p:nvSpPr>
          <p:cNvPr id="27" name="TextBox 27"/>
          <p:cNvSpPr txBox="1"/>
          <p:nvPr/>
        </p:nvSpPr>
        <p:spPr>
          <a:xfrm>
            <a:off x="662635" y="748861"/>
            <a:ext cx="6576365" cy="5121275"/>
          </a:xfrm>
          <a:prstGeom prst="rect">
            <a:avLst/>
          </a:prstGeom>
        </p:spPr>
        <p:txBody>
          <a:bodyPr lIns="0" tIns="0" rIns="0" bIns="0" rtlCol="0" anchor="t">
            <a:spAutoFit/>
          </a:bodyPr>
          <a:lstStyle/>
          <a:p>
            <a:pPr marL="0" lvl="0" indent="0" algn="l">
              <a:lnSpc>
                <a:spcPts val="8049"/>
              </a:lnSpc>
              <a:spcBef>
                <a:spcPct val="0"/>
              </a:spcBef>
            </a:pPr>
            <a:r>
              <a:rPr lang="en-US" sz="6999">
                <a:solidFill>
                  <a:srgbClr val="000001"/>
                </a:solidFill>
                <a:latin typeface="Cy Grotesk Key Bold"/>
              </a:rPr>
              <a:t>Some Common Substitution Reactions of BENZENE</a:t>
            </a:r>
          </a:p>
        </p:txBody>
      </p:sp>
    </p:spTree>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85696"/>
        </a:solidFill>
        <a:effectLst/>
      </p:bgPr>
    </p:bg>
    <p:spTree>
      <p:nvGrpSpPr>
        <p:cNvPr id="1" name=""/>
        <p:cNvGrpSpPr/>
        <p:nvPr/>
      </p:nvGrpSpPr>
      <p:grpSpPr>
        <a:xfrm>
          <a:off x="0" y="0"/>
          <a:ext cx="0" cy="0"/>
          <a:chOff x="0" y="0"/>
          <a:chExt cx="0" cy="0"/>
        </a:xfrm>
      </p:grpSpPr>
      <p:sp>
        <p:nvSpPr>
          <p:cNvPr id="2" name="Freeform 2"/>
          <p:cNvSpPr/>
          <p:nvPr/>
        </p:nvSpPr>
        <p:spPr>
          <a:xfrm rot="-8995311">
            <a:off x="-1791040" y="-2105226"/>
            <a:ext cx="10070352" cy="10256840"/>
          </a:xfrm>
          <a:custGeom>
            <a:avLst/>
            <a:gdLst/>
            <a:ahLst/>
            <a:cxnLst/>
            <a:rect l="l" t="t" r="r" b="b"/>
            <a:pathLst>
              <a:path w="10070352" h="10256840">
                <a:moveTo>
                  <a:pt x="0" y="0"/>
                </a:moveTo>
                <a:lnTo>
                  <a:pt x="10070351" y="0"/>
                </a:lnTo>
                <a:lnTo>
                  <a:pt x="10070351" y="10256839"/>
                </a:lnTo>
                <a:lnTo>
                  <a:pt x="0" y="1025683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7239000" y="1143000"/>
            <a:ext cx="10096500" cy="8001000"/>
            <a:chOff x="0" y="0"/>
            <a:chExt cx="2427929" cy="1924019"/>
          </a:xfrm>
        </p:grpSpPr>
        <p:sp>
          <p:nvSpPr>
            <p:cNvPr id="4" name="Freeform 4"/>
            <p:cNvSpPr/>
            <p:nvPr/>
          </p:nvSpPr>
          <p:spPr>
            <a:xfrm>
              <a:off x="0" y="0"/>
              <a:ext cx="2427929" cy="1924019"/>
            </a:xfrm>
            <a:custGeom>
              <a:avLst/>
              <a:gdLst/>
              <a:ahLst/>
              <a:cxnLst/>
              <a:rect l="l" t="t" r="r" b="b"/>
              <a:pathLst>
                <a:path w="2427929" h="1924019">
                  <a:moveTo>
                    <a:pt x="0" y="0"/>
                  </a:moveTo>
                  <a:lnTo>
                    <a:pt x="2427929" y="0"/>
                  </a:lnTo>
                  <a:lnTo>
                    <a:pt x="2427929" y="1924019"/>
                  </a:lnTo>
                  <a:lnTo>
                    <a:pt x="0" y="1924019"/>
                  </a:lnTo>
                  <a:close/>
                </a:path>
              </a:pathLst>
            </a:custGeom>
            <a:solidFill>
              <a:srgbClr val="E7E7E7"/>
            </a:solidFill>
          </p:spPr>
        </p:sp>
        <p:sp>
          <p:nvSpPr>
            <p:cNvPr id="5" name="TextBox 5"/>
            <p:cNvSpPr txBox="1"/>
            <p:nvPr/>
          </p:nvSpPr>
          <p:spPr>
            <a:xfrm>
              <a:off x="0" y="-47625"/>
              <a:ext cx="2427929" cy="1971644"/>
            </a:xfrm>
            <a:prstGeom prst="rect">
              <a:avLst/>
            </a:prstGeom>
          </p:spPr>
          <p:txBody>
            <a:bodyPr lIns="50800" tIns="50800" rIns="50800" bIns="50800" rtlCol="0" anchor="ctr"/>
            <a:lstStyle/>
            <a:p>
              <a:pPr algn="ctr">
                <a:lnSpc>
                  <a:spcPts val="2800"/>
                </a:lnSpc>
              </a:pPr>
              <a:endParaRPr/>
            </a:p>
          </p:txBody>
        </p:sp>
      </p:grpSp>
      <p:sp>
        <p:nvSpPr>
          <p:cNvPr id="6" name="AutoShape 6"/>
          <p:cNvSpPr/>
          <p:nvPr/>
        </p:nvSpPr>
        <p:spPr>
          <a:xfrm>
            <a:off x="10477500" y="1595196"/>
            <a:ext cx="6286500" cy="0"/>
          </a:xfrm>
          <a:prstGeom prst="line">
            <a:avLst/>
          </a:prstGeom>
          <a:ln w="47625" cap="flat">
            <a:solidFill>
              <a:srgbClr val="CCCCCC"/>
            </a:solidFill>
            <a:prstDash val="solid"/>
            <a:headEnd type="none" w="sm" len="sm"/>
            <a:tailEnd type="none" w="sm" len="sm"/>
          </a:ln>
        </p:spPr>
      </p:sp>
      <p:grpSp>
        <p:nvGrpSpPr>
          <p:cNvPr id="7" name="Group 7"/>
          <p:cNvGrpSpPr/>
          <p:nvPr/>
        </p:nvGrpSpPr>
        <p:grpSpPr>
          <a:xfrm>
            <a:off x="7810500" y="1571383"/>
            <a:ext cx="2095500" cy="2095822"/>
            <a:chOff x="0" y="0"/>
            <a:chExt cx="800485" cy="800608"/>
          </a:xfrm>
        </p:grpSpPr>
        <p:sp>
          <p:nvSpPr>
            <p:cNvPr id="8" name="Freeform 8"/>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F9C784"/>
            </a:solidFill>
          </p:spPr>
        </p:sp>
        <p:sp>
          <p:nvSpPr>
            <p:cNvPr id="9" name="TextBox 9"/>
            <p:cNvSpPr txBox="1"/>
            <p:nvPr/>
          </p:nvSpPr>
          <p:spPr>
            <a:xfrm>
              <a:off x="0" y="-76200"/>
              <a:ext cx="800485" cy="876808"/>
            </a:xfrm>
            <a:prstGeom prst="rect">
              <a:avLst/>
            </a:prstGeom>
          </p:spPr>
          <p:txBody>
            <a:bodyPr lIns="50800" tIns="50800" rIns="50800" bIns="50800" rtlCol="0" anchor="ctr"/>
            <a:lstStyle/>
            <a:p>
              <a:pPr algn="ctr">
                <a:lnSpc>
                  <a:spcPts val="9099"/>
                </a:lnSpc>
              </a:pPr>
              <a:r>
                <a:rPr lang="en-US" sz="6999">
                  <a:solidFill>
                    <a:srgbClr val="000001"/>
                  </a:solidFill>
                  <a:latin typeface="Cy Grotesk Key"/>
                </a:rPr>
                <a:t>N</a:t>
              </a:r>
            </a:p>
            <a:p>
              <a:pPr marL="0" lvl="0" indent="0" algn="ctr">
                <a:lnSpc>
                  <a:spcPts val="2860"/>
                </a:lnSpc>
              </a:pPr>
              <a:r>
                <a:rPr lang="en-US" sz="2200">
                  <a:solidFill>
                    <a:srgbClr val="000001"/>
                  </a:solidFill>
                  <a:latin typeface="Overpass Ultra-Bold"/>
                </a:rPr>
                <a:t>NITRATION</a:t>
              </a:r>
            </a:p>
          </p:txBody>
        </p:sp>
      </p:grpSp>
      <p:grpSp>
        <p:nvGrpSpPr>
          <p:cNvPr id="10" name="Group 10"/>
          <p:cNvGrpSpPr/>
          <p:nvPr/>
        </p:nvGrpSpPr>
        <p:grpSpPr>
          <a:xfrm>
            <a:off x="7810500" y="6619794"/>
            <a:ext cx="2361053" cy="2145921"/>
            <a:chOff x="0" y="0"/>
            <a:chExt cx="901926" cy="819746"/>
          </a:xfrm>
        </p:grpSpPr>
        <p:sp>
          <p:nvSpPr>
            <p:cNvPr id="11" name="Freeform 11"/>
            <p:cNvSpPr/>
            <p:nvPr/>
          </p:nvSpPr>
          <p:spPr>
            <a:xfrm>
              <a:off x="0" y="0"/>
              <a:ext cx="901926" cy="819746"/>
            </a:xfrm>
            <a:custGeom>
              <a:avLst/>
              <a:gdLst/>
              <a:ahLst/>
              <a:cxnLst/>
              <a:rect l="l" t="t" r="r" b="b"/>
              <a:pathLst>
                <a:path w="901926" h="819746">
                  <a:moveTo>
                    <a:pt x="0" y="0"/>
                  </a:moveTo>
                  <a:lnTo>
                    <a:pt x="901926" y="0"/>
                  </a:lnTo>
                  <a:lnTo>
                    <a:pt x="901926" y="819746"/>
                  </a:lnTo>
                  <a:lnTo>
                    <a:pt x="0" y="819746"/>
                  </a:lnTo>
                  <a:close/>
                </a:path>
              </a:pathLst>
            </a:custGeom>
            <a:solidFill>
              <a:srgbClr val="F9C784"/>
            </a:solidFill>
          </p:spPr>
        </p:sp>
        <p:sp>
          <p:nvSpPr>
            <p:cNvPr id="12" name="TextBox 12"/>
            <p:cNvSpPr txBox="1"/>
            <p:nvPr/>
          </p:nvSpPr>
          <p:spPr>
            <a:xfrm>
              <a:off x="0" y="-76200"/>
              <a:ext cx="901926" cy="895946"/>
            </a:xfrm>
            <a:prstGeom prst="rect">
              <a:avLst/>
            </a:prstGeom>
          </p:spPr>
          <p:txBody>
            <a:bodyPr lIns="50800" tIns="50800" rIns="50800" bIns="50800" rtlCol="0" anchor="ctr"/>
            <a:lstStyle/>
            <a:p>
              <a:pPr algn="ctr">
                <a:lnSpc>
                  <a:spcPts val="9099"/>
                </a:lnSpc>
              </a:pPr>
              <a:r>
                <a:rPr lang="en-US" sz="6999">
                  <a:solidFill>
                    <a:srgbClr val="000001"/>
                  </a:solidFill>
                  <a:latin typeface="Cy Grotesk Key"/>
                </a:rPr>
                <a:t>H</a:t>
              </a:r>
            </a:p>
            <a:p>
              <a:pPr marL="0" lvl="0" indent="0" algn="ctr">
                <a:lnSpc>
                  <a:spcPts val="2860"/>
                </a:lnSpc>
              </a:pPr>
              <a:r>
                <a:rPr lang="en-US" sz="2200">
                  <a:solidFill>
                    <a:srgbClr val="000001"/>
                  </a:solidFill>
                  <a:latin typeface="Overpass Ultra-Bold"/>
                </a:rPr>
                <a:t>HALOGENATION</a:t>
              </a:r>
            </a:p>
          </p:txBody>
        </p:sp>
      </p:grpSp>
      <p:grpSp>
        <p:nvGrpSpPr>
          <p:cNvPr id="13" name="Group 13"/>
          <p:cNvGrpSpPr/>
          <p:nvPr/>
        </p:nvGrpSpPr>
        <p:grpSpPr>
          <a:xfrm>
            <a:off x="7810500" y="4095589"/>
            <a:ext cx="2095500" cy="2095822"/>
            <a:chOff x="0" y="0"/>
            <a:chExt cx="800485" cy="800608"/>
          </a:xfrm>
        </p:grpSpPr>
        <p:sp>
          <p:nvSpPr>
            <p:cNvPr id="14" name="Freeform 14"/>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F9C784"/>
            </a:solidFill>
          </p:spPr>
        </p:sp>
        <p:sp>
          <p:nvSpPr>
            <p:cNvPr id="15" name="TextBox 15"/>
            <p:cNvSpPr txBox="1"/>
            <p:nvPr/>
          </p:nvSpPr>
          <p:spPr>
            <a:xfrm>
              <a:off x="0" y="-76200"/>
              <a:ext cx="800485" cy="876808"/>
            </a:xfrm>
            <a:prstGeom prst="rect">
              <a:avLst/>
            </a:prstGeom>
          </p:spPr>
          <p:txBody>
            <a:bodyPr lIns="50800" tIns="50800" rIns="50800" bIns="50800" rtlCol="0" anchor="ctr"/>
            <a:lstStyle/>
            <a:p>
              <a:pPr algn="ctr">
                <a:lnSpc>
                  <a:spcPts val="9099"/>
                </a:lnSpc>
              </a:pPr>
              <a:r>
                <a:rPr lang="en-US" sz="6999">
                  <a:solidFill>
                    <a:srgbClr val="000001"/>
                  </a:solidFill>
                  <a:latin typeface="Cy Grotesk Key"/>
                </a:rPr>
                <a:t>A</a:t>
              </a:r>
            </a:p>
            <a:p>
              <a:pPr marL="0" lvl="0" indent="0" algn="ctr">
                <a:lnSpc>
                  <a:spcPts val="2860"/>
                </a:lnSpc>
              </a:pPr>
              <a:r>
                <a:rPr lang="en-US" sz="2200">
                  <a:solidFill>
                    <a:srgbClr val="000001"/>
                  </a:solidFill>
                  <a:latin typeface="Overpass Ultra-Bold"/>
                </a:rPr>
                <a:t>ALKYLATION</a:t>
              </a:r>
            </a:p>
          </p:txBody>
        </p:sp>
      </p:grpSp>
      <p:sp>
        <p:nvSpPr>
          <p:cNvPr id="16" name="AutoShape 16"/>
          <p:cNvSpPr/>
          <p:nvPr/>
        </p:nvSpPr>
        <p:spPr>
          <a:xfrm>
            <a:off x="10477500" y="4119401"/>
            <a:ext cx="6286292" cy="0"/>
          </a:xfrm>
          <a:prstGeom prst="line">
            <a:avLst/>
          </a:prstGeom>
          <a:ln w="47625" cap="flat">
            <a:solidFill>
              <a:srgbClr val="CCCCCC"/>
            </a:solidFill>
            <a:prstDash val="solid"/>
            <a:headEnd type="none" w="sm" len="sm"/>
            <a:tailEnd type="none" w="sm" len="sm"/>
          </a:ln>
        </p:spPr>
      </p:sp>
      <p:sp>
        <p:nvSpPr>
          <p:cNvPr id="17" name="AutoShape 17"/>
          <p:cNvSpPr/>
          <p:nvPr/>
        </p:nvSpPr>
        <p:spPr>
          <a:xfrm>
            <a:off x="10477500" y="6643607"/>
            <a:ext cx="6286265" cy="0"/>
          </a:xfrm>
          <a:prstGeom prst="line">
            <a:avLst/>
          </a:prstGeom>
          <a:ln w="47625" cap="flat">
            <a:solidFill>
              <a:srgbClr val="CCCCCC"/>
            </a:solidFill>
            <a:prstDash val="solid"/>
            <a:headEnd type="none" w="sm" len="sm"/>
            <a:tailEnd type="none" w="sm" len="sm"/>
          </a:ln>
        </p:spPr>
      </p:sp>
      <p:grpSp>
        <p:nvGrpSpPr>
          <p:cNvPr id="18" name="Group 18"/>
          <p:cNvGrpSpPr/>
          <p:nvPr/>
        </p:nvGrpSpPr>
        <p:grpSpPr>
          <a:xfrm rot="-5400000">
            <a:off x="12192000" y="-4000500"/>
            <a:ext cx="190500" cy="10096500"/>
            <a:chOff x="0" y="0"/>
            <a:chExt cx="34223" cy="1813803"/>
          </a:xfrm>
        </p:grpSpPr>
        <p:sp>
          <p:nvSpPr>
            <p:cNvPr id="19" name="Freeform 19"/>
            <p:cNvSpPr/>
            <p:nvPr/>
          </p:nvSpPr>
          <p:spPr>
            <a:xfrm>
              <a:off x="0" y="0"/>
              <a:ext cx="34223" cy="1813803"/>
            </a:xfrm>
            <a:custGeom>
              <a:avLst/>
              <a:gdLst/>
              <a:ahLst/>
              <a:cxnLst/>
              <a:rect l="l" t="t" r="r" b="b"/>
              <a:pathLst>
                <a:path w="34223" h="1813803">
                  <a:moveTo>
                    <a:pt x="0" y="0"/>
                  </a:moveTo>
                  <a:lnTo>
                    <a:pt x="34223" y="0"/>
                  </a:lnTo>
                  <a:lnTo>
                    <a:pt x="34223" y="1813803"/>
                  </a:lnTo>
                  <a:lnTo>
                    <a:pt x="0" y="1813803"/>
                  </a:lnTo>
                  <a:close/>
                </a:path>
              </a:pathLst>
            </a:custGeom>
            <a:solidFill>
              <a:srgbClr val="000001"/>
            </a:solidFill>
            <a:ln cap="sq">
              <a:noFill/>
              <a:prstDash val="solid"/>
              <a:miter/>
            </a:ln>
          </p:spPr>
        </p:sp>
        <p:sp>
          <p:nvSpPr>
            <p:cNvPr id="20" name="TextBox 20"/>
            <p:cNvSpPr txBox="1"/>
            <p:nvPr/>
          </p:nvSpPr>
          <p:spPr>
            <a:xfrm>
              <a:off x="0" y="9525"/>
              <a:ext cx="34223" cy="1804278"/>
            </a:xfrm>
            <a:prstGeom prst="rect">
              <a:avLst/>
            </a:prstGeom>
          </p:spPr>
          <p:txBody>
            <a:bodyPr lIns="254000" tIns="254000" rIns="254000" bIns="254000" rtlCol="0" anchor="ctr"/>
            <a:lstStyle/>
            <a:p>
              <a:pPr marL="0" lvl="0" indent="0" algn="ctr">
                <a:lnSpc>
                  <a:spcPts val="6324"/>
                </a:lnSpc>
                <a:spcBef>
                  <a:spcPct val="0"/>
                </a:spcBef>
              </a:pPr>
              <a:endParaRPr/>
            </a:p>
          </p:txBody>
        </p:sp>
      </p:grpSp>
      <p:sp>
        <p:nvSpPr>
          <p:cNvPr id="21" name="Freeform 21"/>
          <p:cNvSpPr/>
          <p:nvPr/>
        </p:nvSpPr>
        <p:spPr>
          <a:xfrm>
            <a:off x="12001500" y="9144000"/>
            <a:ext cx="571500" cy="774650"/>
          </a:xfrm>
          <a:custGeom>
            <a:avLst/>
            <a:gdLst/>
            <a:ahLst/>
            <a:cxnLst/>
            <a:rect l="l" t="t" r="r" b="b"/>
            <a:pathLst>
              <a:path w="571500" h="774650">
                <a:moveTo>
                  <a:pt x="0" y="0"/>
                </a:moveTo>
                <a:lnTo>
                  <a:pt x="571500" y="0"/>
                </a:lnTo>
                <a:lnTo>
                  <a:pt x="571500" y="774650"/>
                </a:lnTo>
                <a:lnTo>
                  <a:pt x="0" y="774650"/>
                </a:lnTo>
                <a:lnTo>
                  <a:pt x="0" y="0"/>
                </a:lnTo>
                <a:close/>
              </a:path>
            </a:pathLst>
          </a:custGeom>
          <a:blipFill>
            <a:blip r:embed="rId4">
              <a:extLst>
                <a:ext uri="{96DAC541-7B7A-43D3-8B79-37D633B846F1}">
                  <asvg:svgBlip xmlns:asvg="http://schemas.microsoft.com/office/drawing/2016/SVG/main" xmlns="" r:embed="rId5"/>
                </a:ext>
              </a:extLst>
            </a:blip>
            <a:stretch>
              <a:fillRect l="-319005" t="-444876" r="-319557"/>
            </a:stretch>
          </a:blipFill>
        </p:spPr>
      </p:sp>
      <p:sp>
        <p:nvSpPr>
          <p:cNvPr id="22" name="Freeform 22"/>
          <p:cNvSpPr/>
          <p:nvPr/>
        </p:nvSpPr>
        <p:spPr>
          <a:xfrm>
            <a:off x="10477500" y="1810534"/>
            <a:ext cx="6412427" cy="2123130"/>
          </a:xfrm>
          <a:custGeom>
            <a:avLst/>
            <a:gdLst/>
            <a:ahLst/>
            <a:cxnLst/>
            <a:rect l="l" t="t" r="r" b="b"/>
            <a:pathLst>
              <a:path w="6412427" h="2123130">
                <a:moveTo>
                  <a:pt x="0" y="0"/>
                </a:moveTo>
                <a:lnTo>
                  <a:pt x="6412427" y="0"/>
                </a:lnTo>
                <a:lnTo>
                  <a:pt x="6412427" y="2123130"/>
                </a:lnTo>
                <a:lnTo>
                  <a:pt x="0" y="2123130"/>
                </a:lnTo>
                <a:lnTo>
                  <a:pt x="0" y="0"/>
                </a:lnTo>
                <a:close/>
              </a:path>
            </a:pathLst>
          </a:custGeom>
          <a:blipFill>
            <a:blip r:embed="rId6"/>
            <a:stretch>
              <a:fillRect/>
            </a:stretch>
          </a:blipFill>
        </p:spPr>
      </p:sp>
      <p:sp>
        <p:nvSpPr>
          <p:cNvPr id="23" name="Freeform 23"/>
          <p:cNvSpPr/>
          <p:nvPr/>
        </p:nvSpPr>
        <p:spPr>
          <a:xfrm>
            <a:off x="11069689" y="4333714"/>
            <a:ext cx="5228048" cy="2095822"/>
          </a:xfrm>
          <a:custGeom>
            <a:avLst/>
            <a:gdLst/>
            <a:ahLst/>
            <a:cxnLst/>
            <a:rect l="l" t="t" r="r" b="b"/>
            <a:pathLst>
              <a:path w="5228048" h="2095822">
                <a:moveTo>
                  <a:pt x="0" y="0"/>
                </a:moveTo>
                <a:lnTo>
                  <a:pt x="5228049" y="0"/>
                </a:lnTo>
                <a:lnTo>
                  <a:pt x="5228049" y="2095822"/>
                </a:lnTo>
                <a:lnTo>
                  <a:pt x="0" y="2095822"/>
                </a:lnTo>
                <a:lnTo>
                  <a:pt x="0" y="0"/>
                </a:lnTo>
                <a:close/>
              </a:path>
            </a:pathLst>
          </a:custGeom>
          <a:blipFill>
            <a:blip r:embed="rId7"/>
            <a:stretch>
              <a:fillRect b="-32575"/>
            </a:stretch>
          </a:blipFill>
        </p:spPr>
      </p:sp>
      <p:sp>
        <p:nvSpPr>
          <p:cNvPr id="24" name="Freeform 24"/>
          <p:cNvSpPr/>
          <p:nvPr/>
        </p:nvSpPr>
        <p:spPr>
          <a:xfrm>
            <a:off x="10733015" y="6678118"/>
            <a:ext cx="5652849" cy="2465882"/>
          </a:xfrm>
          <a:custGeom>
            <a:avLst/>
            <a:gdLst/>
            <a:ahLst/>
            <a:cxnLst/>
            <a:rect l="l" t="t" r="r" b="b"/>
            <a:pathLst>
              <a:path w="5652849" h="2465882">
                <a:moveTo>
                  <a:pt x="0" y="0"/>
                </a:moveTo>
                <a:lnTo>
                  <a:pt x="5652849" y="0"/>
                </a:lnTo>
                <a:lnTo>
                  <a:pt x="5652849" y="2465882"/>
                </a:lnTo>
                <a:lnTo>
                  <a:pt x="0" y="2465882"/>
                </a:lnTo>
                <a:lnTo>
                  <a:pt x="0" y="0"/>
                </a:lnTo>
                <a:close/>
              </a:path>
            </a:pathLst>
          </a:custGeom>
          <a:blipFill>
            <a:blip r:embed="rId8"/>
            <a:stretch>
              <a:fillRect/>
            </a:stretch>
          </a:blipFill>
        </p:spPr>
      </p:sp>
      <p:sp>
        <p:nvSpPr>
          <p:cNvPr id="25" name="Freeform 25"/>
          <p:cNvSpPr/>
          <p:nvPr/>
        </p:nvSpPr>
        <p:spPr>
          <a:xfrm>
            <a:off x="509024" y="6744277"/>
            <a:ext cx="6285476" cy="3542723"/>
          </a:xfrm>
          <a:custGeom>
            <a:avLst/>
            <a:gdLst/>
            <a:ahLst/>
            <a:cxnLst/>
            <a:rect l="l" t="t" r="r" b="b"/>
            <a:pathLst>
              <a:path w="6285476" h="3542723">
                <a:moveTo>
                  <a:pt x="0" y="0"/>
                </a:moveTo>
                <a:lnTo>
                  <a:pt x="6285476" y="0"/>
                </a:lnTo>
                <a:lnTo>
                  <a:pt x="6285476" y="3542723"/>
                </a:lnTo>
                <a:lnTo>
                  <a:pt x="0" y="354272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6" name="TextBox 26"/>
          <p:cNvSpPr txBox="1"/>
          <p:nvPr/>
        </p:nvSpPr>
        <p:spPr>
          <a:xfrm>
            <a:off x="662635" y="1162050"/>
            <a:ext cx="6576365" cy="5121275"/>
          </a:xfrm>
          <a:prstGeom prst="rect">
            <a:avLst/>
          </a:prstGeom>
        </p:spPr>
        <p:txBody>
          <a:bodyPr lIns="0" tIns="0" rIns="0" bIns="0" rtlCol="0" anchor="t">
            <a:spAutoFit/>
          </a:bodyPr>
          <a:lstStyle/>
          <a:p>
            <a:pPr marL="0" lvl="0" indent="0" algn="l">
              <a:lnSpc>
                <a:spcPts val="8049"/>
              </a:lnSpc>
              <a:spcBef>
                <a:spcPct val="0"/>
              </a:spcBef>
            </a:pPr>
            <a:r>
              <a:rPr lang="en-US" sz="6999">
                <a:solidFill>
                  <a:srgbClr val="000001"/>
                </a:solidFill>
                <a:latin typeface="Cy Grotesk Key Bold"/>
              </a:rPr>
              <a:t>Some Common Substitution Reactions of TOLUENE</a:t>
            </a:r>
          </a:p>
        </p:txBody>
      </p:sp>
      <p:pic>
        <p:nvPicPr>
          <p:cNvPr id="27" name="Picture 27"/>
          <p:cNvPicPr>
            <a:picLocks noChangeAspect="1"/>
          </p:cNvPicPr>
          <p:nvPr/>
        </p:nvPicPr>
        <p:blipFill>
          <a:blip r:embed="rId11"/>
          <a:srcRect/>
          <a:stretch>
            <a:fillRect/>
          </a:stretch>
        </p:blipFill>
        <p:spPr>
          <a:xfrm>
            <a:off x="16764000" y="241430"/>
            <a:ext cx="1343340" cy="1803141"/>
          </a:xfrm>
          <a:prstGeom prst="rect">
            <a:avLst/>
          </a:prstGeom>
        </p:spPr>
      </p:pic>
    </p:spTree>
  </p:cSld>
  <p:clrMapOvr>
    <a:masterClrMapping/>
  </p:clrMapOvr>
  <p:transition spd="med">
    <p:push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85696"/>
        </a:solidFill>
        <a:effectLst/>
      </p:bgPr>
    </p:bg>
    <p:spTree>
      <p:nvGrpSpPr>
        <p:cNvPr id="1" name=""/>
        <p:cNvGrpSpPr/>
        <p:nvPr/>
      </p:nvGrpSpPr>
      <p:grpSpPr>
        <a:xfrm>
          <a:off x="0" y="0"/>
          <a:ext cx="0" cy="0"/>
          <a:chOff x="0" y="0"/>
          <a:chExt cx="0" cy="0"/>
        </a:xfrm>
      </p:grpSpPr>
      <p:sp>
        <p:nvSpPr>
          <p:cNvPr id="2" name="Freeform 2"/>
          <p:cNvSpPr/>
          <p:nvPr/>
        </p:nvSpPr>
        <p:spPr>
          <a:xfrm rot="-8995311">
            <a:off x="-1791040" y="-2105226"/>
            <a:ext cx="10070352" cy="10256840"/>
          </a:xfrm>
          <a:custGeom>
            <a:avLst/>
            <a:gdLst/>
            <a:ahLst/>
            <a:cxnLst/>
            <a:rect l="l" t="t" r="r" b="b"/>
            <a:pathLst>
              <a:path w="10070352" h="10256840">
                <a:moveTo>
                  <a:pt x="0" y="0"/>
                </a:moveTo>
                <a:lnTo>
                  <a:pt x="10070351" y="0"/>
                </a:lnTo>
                <a:lnTo>
                  <a:pt x="10070351" y="10256839"/>
                </a:lnTo>
                <a:lnTo>
                  <a:pt x="0" y="1025683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7524750" y="1143000"/>
            <a:ext cx="10096500" cy="8001000"/>
            <a:chOff x="0" y="0"/>
            <a:chExt cx="2427929" cy="1924019"/>
          </a:xfrm>
        </p:grpSpPr>
        <p:sp>
          <p:nvSpPr>
            <p:cNvPr id="4" name="Freeform 4"/>
            <p:cNvSpPr/>
            <p:nvPr/>
          </p:nvSpPr>
          <p:spPr>
            <a:xfrm>
              <a:off x="0" y="0"/>
              <a:ext cx="2427929" cy="1924019"/>
            </a:xfrm>
            <a:custGeom>
              <a:avLst/>
              <a:gdLst/>
              <a:ahLst/>
              <a:cxnLst/>
              <a:rect l="l" t="t" r="r" b="b"/>
              <a:pathLst>
                <a:path w="2427929" h="1924019">
                  <a:moveTo>
                    <a:pt x="0" y="0"/>
                  </a:moveTo>
                  <a:lnTo>
                    <a:pt x="2427929" y="0"/>
                  </a:lnTo>
                  <a:lnTo>
                    <a:pt x="2427929" y="1924019"/>
                  </a:lnTo>
                  <a:lnTo>
                    <a:pt x="0" y="1924019"/>
                  </a:lnTo>
                  <a:close/>
                </a:path>
              </a:pathLst>
            </a:custGeom>
            <a:solidFill>
              <a:srgbClr val="E7E7E7"/>
            </a:solidFill>
          </p:spPr>
        </p:sp>
        <p:sp>
          <p:nvSpPr>
            <p:cNvPr id="5" name="TextBox 5"/>
            <p:cNvSpPr txBox="1"/>
            <p:nvPr/>
          </p:nvSpPr>
          <p:spPr>
            <a:xfrm>
              <a:off x="0" y="-47625"/>
              <a:ext cx="2427929" cy="1971644"/>
            </a:xfrm>
            <a:prstGeom prst="rect">
              <a:avLst/>
            </a:prstGeom>
          </p:spPr>
          <p:txBody>
            <a:bodyPr lIns="50800" tIns="50800" rIns="50800" bIns="50800" rtlCol="0" anchor="ctr"/>
            <a:lstStyle/>
            <a:p>
              <a:pPr algn="ctr">
                <a:lnSpc>
                  <a:spcPts val="2800"/>
                </a:lnSpc>
              </a:pPr>
              <a:endParaRPr/>
            </a:p>
          </p:txBody>
        </p:sp>
      </p:grpSp>
      <p:sp>
        <p:nvSpPr>
          <p:cNvPr id="6" name="AutoShape 6"/>
          <p:cNvSpPr/>
          <p:nvPr/>
        </p:nvSpPr>
        <p:spPr>
          <a:xfrm>
            <a:off x="10477500" y="1595196"/>
            <a:ext cx="6286500" cy="0"/>
          </a:xfrm>
          <a:prstGeom prst="line">
            <a:avLst/>
          </a:prstGeom>
          <a:ln w="47625" cap="flat">
            <a:solidFill>
              <a:srgbClr val="CCCCCC"/>
            </a:solidFill>
            <a:prstDash val="solid"/>
            <a:headEnd type="none" w="sm" len="sm"/>
            <a:tailEnd type="none" w="sm" len="sm"/>
          </a:ln>
        </p:spPr>
      </p:sp>
      <p:grpSp>
        <p:nvGrpSpPr>
          <p:cNvPr id="7" name="Group 7"/>
          <p:cNvGrpSpPr/>
          <p:nvPr/>
        </p:nvGrpSpPr>
        <p:grpSpPr>
          <a:xfrm>
            <a:off x="7810500" y="1571383"/>
            <a:ext cx="2095500" cy="2095822"/>
            <a:chOff x="0" y="0"/>
            <a:chExt cx="800485" cy="800608"/>
          </a:xfrm>
        </p:grpSpPr>
        <p:sp>
          <p:nvSpPr>
            <p:cNvPr id="8" name="Freeform 8"/>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F9C784"/>
            </a:solidFill>
          </p:spPr>
        </p:sp>
        <p:sp>
          <p:nvSpPr>
            <p:cNvPr id="9" name="TextBox 9"/>
            <p:cNvSpPr txBox="1"/>
            <p:nvPr/>
          </p:nvSpPr>
          <p:spPr>
            <a:xfrm>
              <a:off x="0" y="-76200"/>
              <a:ext cx="800485" cy="876808"/>
            </a:xfrm>
            <a:prstGeom prst="rect">
              <a:avLst/>
            </a:prstGeom>
          </p:spPr>
          <p:txBody>
            <a:bodyPr lIns="50800" tIns="50800" rIns="50800" bIns="50800" rtlCol="0" anchor="ctr"/>
            <a:lstStyle/>
            <a:p>
              <a:pPr algn="ctr">
                <a:lnSpc>
                  <a:spcPts val="9099"/>
                </a:lnSpc>
              </a:pPr>
              <a:r>
                <a:rPr lang="en-US" sz="6999">
                  <a:solidFill>
                    <a:srgbClr val="000001"/>
                  </a:solidFill>
                  <a:latin typeface="Cy Grotesk Key"/>
                </a:rPr>
                <a:t>S</a:t>
              </a:r>
            </a:p>
            <a:p>
              <a:pPr marL="0" lvl="0" indent="0" algn="ctr">
                <a:lnSpc>
                  <a:spcPts val="2860"/>
                </a:lnSpc>
              </a:pPr>
              <a:r>
                <a:rPr lang="en-US" sz="2200">
                  <a:solidFill>
                    <a:srgbClr val="000001"/>
                  </a:solidFill>
                  <a:latin typeface="Overpass Ultra-Bold"/>
                </a:rPr>
                <a:t>SULFONATION</a:t>
              </a:r>
            </a:p>
          </p:txBody>
        </p:sp>
      </p:grpSp>
      <p:grpSp>
        <p:nvGrpSpPr>
          <p:cNvPr id="10" name="Group 10"/>
          <p:cNvGrpSpPr/>
          <p:nvPr/>
        </p:nvGrpSpPr>
        <p:grpSpPr>
          <a:xfrm>
            <a:off x="7810500" y="6619794"/>
            <a:ext cx="2361053" cy="2145921"/>
            <a:chOff x="0" y="0"/>
            <a:chExt cx="901926" cy="819746"/>
          </a:xfrm>
        </p:grpSpPr>
        <p:sp>
          <p:nvSpPr>
            <p:cNvPr id="11" name="Freeform 11"/>
            <p:cNvSpPr/>
            <p:nvPr/>
          </p:nvSpPr>
          <p:spPr>
            <a:xfrm>
              <a:off x="0" y="0"/>
              <a:ext cx="901926" cy="819746"/>
            </a:xfrm>
            <a:custGeom>
              <a:avLst/>
              <a:gdLst/>
              <a:ahLst/>
              <a:cxnLst/>
              <a:rect l="l" t="t" r="r" b="b"/>
              <a:pathLst>
                <a:path w="901926" h="819746">
                  <a:moveTo>
                    <a:pt x="0" y="0"/>
                  </a:moveTo>
                  <a:lnTo>
                    <a:pt x="901926" y="0"/>
                  </a:lnTo>
                  <a:lnTo>
                    <a:pt x="901926" y="819746"/>
                  </a:lnTo>
                  <a:lnTo>
                    <a:pt x="0" y="819746"/>
                  </a:lnTo>
                  <a:close/>
                </a:path>
              </a:pathLst>
            </a:custGeom>
            <a:solidFill>
              <a:srgbClr val="F9C784"/>
            </a:solidFill>
          </p:spPr>
        </p:sp>
        <p:sp>
          <p:nvSpPr>
            <p:cNvPr id="12" name="TextBox 12"/>
            <p:cNvSpPr txBox="1"/>
            <p:nvPr/>
          </p:nvSpPr>
          <p:spPr>
            <a:xfrm>
              <a:off x="0" y="-76200"/>
              <a:ext cx="901926" cy="895946"/>
            </a:xfrm>
            <a:prstGeom prst="rect">
              <a:avLst/>
            </a:prstGeom>
          </p:spPr>
          <p:txBody>
            <a:bodyPr lIns="50800" tIns="50800" rIns="50800" bIns="50800" rtlCol="0" anchor="ctr"/>
            <a:lstStyle/>
            <a:p>
              <a:pPr algn="ctr">
                <a:lnSpc>
                  <a:spcPts val="9099"/>
                </a:lnSpc>
              </a:pPr>
              <a:r>
                <a:rPr lang="en-US" sz="6999">
                  <a:solidFill>
                    <a:srgbClr val="000001"/>
                  </a:solidFill>
                  <a:latin typeface="Cy Grotesk Key"/>
                </a:rPr>
                <a:t>H</a:t>
              </a:r>
            </a:p>
            <a:p>
              <a:pPr marL="0" lvl="0" indent="0" algn="ctr">
                <a:lnSpc>
                  <a:spcPts val="2860"/>
                </a:lnSpc>
              </a:pPr>
              <a:r>
                <a:rPr lang="en-US" sz="2200">
                  <a:solidFill>
                    <a:srgbClr val="000001"/>
                  </a:solidFill>
                  <a:latin typeface="Overpass Ultra-Bold"/>
                </a:rPr>
                <a:t>HALOGENATION</a:t>
              </a:r>
            </a:p>
          </p:txBody>
        </p:sp>
      </p:grpSp>
      <p:grpSp>
        <p:nvGrpSpPr>
          <p:cNvPr id="13" name="Group 13"/>
          <p:cNvGrpSpPr/>
          <p:nvPr/>
        </p:nvGrpSpPr>
        <p:grpSpPr>
          <a:xfrm>
            <a:off x="7810500" y="4095589"/>
            <a:ext cx="2095500" cy="2095822"/>
            <a:chOff x="0" y="0"/>
            <a:chExt cx="800485" cy="800608"/>
          </a:xfrm>
        </p:grpSpPr>
        <p:sp>
          <p:nvSpPr>
            <p:cNvPr id="14" name="Freeform 14"/>
            <p:cNvSpPr/>
            <p:nvPr/>
          </p:nvSpPr>
          <p:spPr>
            <a:xfrm>
              <a:off x="0" y="0"/>
              <a:ext cx="800485" cy="800608"/>
            </a:xfrm>
            <a:custGeom>
              <a:avLst/>
              <a:gdLst/>
              <a:ahLst/>
              <a:cxnLst/>
              <a:rect l="l" t="t" r="r" b="b"/>
              <a:pathLst>
                <a:path w="800485" h="800608">
                  <a:moveTo>
                    <a:pt x="0" y="0"/>
                  </a:moveTo>
                  <a:lnTo>
                    <a:pt x="800485" y="0"/>
                  </a:lnTo>
                  <a:lnTo>
                    <a:pt x="800485" y="800608"/>
                  </a:lnTo>
                  <a:lnTo>
                    <a:pt x="0" y="800608"/>
                  </a:lnTo>
                  <a:close/>
                </a:path>
              </a:pathLst>
            </a:custGeom>
            <a:solidFill>
              <a:srgbClr val="F9C784"/>
            </a:solidFill>
          </p:spPr>
        </p:sp>
        <p:sp>
          <p:nvSpPr>
            <p:cNvPr id="15" name="TextBox 15"/>
            <p:cNvSpPr txBox="1"/>
            <p:nvPr/>
          </p:nvSpPr>
          <p:spPr>
            <a:xfrm>
              <a:off x="0" y="-76200"/>
              <a:ext cx="800485" cy="876808"/>
            </a:xfrm>
            <a:prstGeom prst="rect">
              <a:avLst/>
            </a:prstGeom>
          </p:spPr>
          <p:txBody>
            <a:bodyPr lIns="50800" tIns="50800" rIns="50800" bIns="50800" rtlCol="0" anchor="ctr"/>
            <a:lstStyle/>
            <a:p>
              <a:pPr algn="ctr">
                <a:lnSpc>
                  <a:spcPts val="9099"/>
                </a:lnSpc>
              </a:pPr>
              <a:r>
                <a:rPr lang="en-US" sz="6999">
                  <a:solidFill>
                    <a:srgbClr val="000001"/>
                  </a:solidFill>
                  <a:latin typeface="Cy Grotesk Key"/>
                </a:rPr>
                <a:t>A</a:t>
              </a:r>
            </a:p>
            <a:p>
              <a:pPr marL="0" lvl="0" indent="0" algn="ctr">
                <a:lnSpc>
                  <a:spcPts val="2860"/>
                </a:lnSpc>
              </a:pPr>
              <a:r>
                <a:rPr lang="en-US" sz="2200">
                  <a:solidFill>
                    <a:srgbClr val="000001"/>
                  </a:solidFill>
                  <a:latin typeface="Overpass Ultra-Bold"/>
                </a:rPr>
                <a:t>ACYLATION</a:t>
              </a:r>
            </a:p>
          </p:txBody>
        </p:sp>
      </p:grpSp>
      <p:sp>
        <p:nvSpPr>
          <p:cNvPr id="16" name="AutoShape 16"/>
          <p:cNvSpPr/>
          <p:nvPr/>
        </p:nvSpPr>
        <p:spPr>
          <a:xfrm>
            <a:off x="10477500" y="4119401"/>
            <a:ext cx="6286292" cy="0"/>
          </a:xfrm>
          <a:prstGeom prst="line">
            <a:avLst/>
          </a:prstGeom>
          <a:ln w="47625" cap="flat">
            <a:solidFill>
              <a:srgbClr val="CCCCCC"/>
            </a:solidFill>
            <a:prstDash val="solid"/>
            <a:headEnd type="none" w="sm" len="sm"/>
            <a:tailEnd type="none" w="sm" len="sm"/>
          </a:ln>
        </p:spPr>
      </p:sp>
      <p:sp>
        <p:nvSpPr>
          <p:cNvPr id="17" name="AutoShape 17"/>
          <p:cNvSpPr/>
          <p:nvPr/>
        </p:nvSpPr>
        <p:spPr>
          <a:xfrm>
            <a:off x="10477500" y="6643607"/>
            <a:ext cx="6286265" cy="0"/>
          </a:xfrm>
          <a:prstGeom prst="line">
            <a:avLst/>
          </a:prstGeom>
          <a:ln w="47625" cap="flat">
            <a:solidFill>
              <a:srgbClr val="CCCCCC"/>
            </a:solidFill>
            <a:prstDash val="solid"/>
            <a:headEnd type="none" w="sm" len="sm"/>
            <a:tailEnd type="none" w="sm" len="sm"/>
          </a:ln>
        </p:spPr>
      </p:sp>
      <p:grpSp>
        <p:nvGrpSpPr>
          <p:cNvPr id="18" name="Group 18"/>
          <p:cNvGrpSpPr/>
          <p:nvPr/>
        </p:nvGrpSpPr>
        <p:grpSpPr>
          <a:xfrm rot="-5400000">
            <a:off x="12477750" y="-3844251"/>
            <a:ext cx="190500" cy="10096500"/>
            <a:chOff x="0" y="0"/>
            <a:chExt cx="34223" cy="1813803"/>
          </a:xfrm>
        </p:grpSpPr>
        <p:sp>
          <p:nvSpPr>
            <p:cNvPr id="19" name="Freeform 19"/>
            <p:cNvSpPr/>
            <p:nvPr/>
          </p:nvSpPr>
          <p:spPr>
            <a:xfrm>
              <a:off x="0" y="0"/>
              <a:ext cx="34223" cy="1813803"/>
            </a:xfrm>
            <a:custGeom>
              <a:avLst/>
              <a:gdLst/>
              <a:ahLst/>
              <a:cxnLst/>
              <a:rect l="l" t="t" r="r" b="b"/>
              <a:pathLst>
                <a:path w="34223" h="1813803">
                  <a:moveTo>
                    <a:pt x="0" y="0"/>
                  </a:moveTo>
                  <a:lnTo>
                    <a:pt x="34223" y="0"/>
                  </a:lnTo>
                  <a:lnTo>
                    <a:pt x="34223" y="1813803"/>
                  </a:lnTo>
                  <a:lnTo>
                    <a:pt x="0" y="1813803"/>
                  </a:lnTo>
                  <a:close/>
                </a:path>
              </a:pathLst>
            </a:custGeom>
            <a:solidFill>
              <a:srgbClr val="000001"/>
            </a:solidFill>
            <a:ln cap="sq">
              <a:noFill/>
              <a:prstDash val="solid"/>
              <a:miter/>
            </a:ln>
          </p:spPr>
        </p:sp>
        <p:sp>
          <p:nvSpPr>
            <p:cNvPr id="20" name="TextBox 20"/>
            <p:cNvSpPr txBox="1"/>
            <p:nvPr/>
          </p:nvSpPr>
          <p:spPr>
            <a:xfrm>
              <a:off x="0" y="9525"/>
              <a:ext cx="34223" cy="1804278"/>
            </a:xfrm>
            <a:prstGeom prst="rect">
              <a:avLst/>
            </a:prstGeom>
          </p:spPr>
          <p:txBody>
            <a:bodyPr lIns="254000" tIns="254000" rIns="254000" bIns="254000" rtlCol="0" anchor="ctr"/>
            <a:lstStyle/>
            <a:p>
              <a:pPr marL="0" lvl="0" indent="0" algn="ctr">
                <a:lnSpc>
                  <a:spcPts val="6324"/>
                </a:lnSpc>
                <a:spcBef>
                  <a:spcPct val="0"/>
                </a:spcBef>
              </a:pPr>
              <a:endParaRPr/>
            </a:p>
          </p:txBody>
        </p:sp>
      </p:grpSp>
      <p:sp>
        <p:nvSpPr>
          <p:cNvPr id="21" name="Freeform 21"/>
          <p:cNvSpPr/>
          <p:nvPr/>
        </p:nvSpPr>
        <p:spPr>
          <a:xfrm>
            <a:off x="12001500" y="9144000"/>
            <a:ext cx="571500" cy="774650"/>
          </a:xfrm>
          <a:custGeom>
            <a:avLst/>
            <a:gdLst/>
            <a:ahLst/>
            <a:cxnLst/>
            <a:rect l="l" t="t" r="r" b="b"/>
            <a:pathLst>
              <a:path w="571500" h="774650">
                <a:moveTo>
                  <a:pt x="0" y="0"/>
                </a:moveTo>
                <a:lnTo>
                  <a:pt x="571500" y="0"/>
                </a:lnTo>
                <a:lnTo>
                  <a:pt x="571500" y="774650"/>
                </a:lnTo>
                <a:lnTo>
                  <a:pt x="0" y="774650"/>
                </a:lnTo>
                <a:lnTo>
                  <a:pt x="0" y="0"/>
                </a:lnTo>
                <a:close/>
              </a:path>
            </a:pathLst>
          </a:custGeom>
          <a:blipFill>
            <a:blip r:embed="rId4">
              <a:extLst>
                <a:ext uri="{96DAC541-7B7A-43D3-8B79-37D633B846F1}">
                  <asvg:svgBlip xmlns:asvg="http://schemas.microsoft.com/office/drawing/2016/SVG/main" xmlns="" r:embed="rId5"/>
                </a:ext>
              </a:extLst>
            </a:blip>
            <a:stretch>
              <a:fillRect l="-319005" t="-444876" r="-319557"/>
            </a:stretch>
          </a:blipFill>
        </p:spPr>
      </p:sp>
      <p:sp>
        <p:nvSpPr>
          <p:cNvPr id="22" name="Freeform 22"/>
          <p:cNvSpPr/>
          <p:nvPr/>
        </p:nvSpPr>
        <p:spPr>
          <a:xfrm>
            <a:off x="11151641" y="1546899"/>
            <a:ext cx="4815598" cy="2572502"/>
          </a:xfrm>
          <a:custGeom>
            <a:avLst/>
            <a:gdLst/>
            <a:ahLst/>
            <a:cxnLst/>
            <a:rect l="l" t="t" r="r" b="b"/>
            <a:pathLst>
              <a:path w="4815598" h="2572502">
                <a:moveTo>
                  <a:pt x="0" y="0"/>
                </a:moveTo>
                <a:lnTo>
                  <a:pt x="4815598" y="0"/>
                </a:lnTo>
                <a:lnTo>
                  <a:pt x="4815598" y="2572502"/>
                </a:lnTo>
                <a:lnTo>
                  <a:pt x="0" y="2572502"/>
                </a:lnTo>
                <a:lnTo>
                  <a:pt x="0" y="0"/>
                </a:lnTo>
                <a:close/>
              </a:path>
            </a:pathLst>
          </a:custGeom>
          <a:blipFill>
            <a:blip r:embed="rId6"/>
            <a:stretch>
              <a:fillRect/>
            </a:stretch>
          </a:blipFill>
        </p:spPr>
      </p:sp>
      <p:sp>
        <p:nvSpPr>
          <p:cNvPr id="23" name="Freeform 23"/>
          <p:cNvSpPr/>
          <p:nvPr/>
        </p:nvSpPr>
        <p:spPr>
          <a:xfrm>
            <a:off x="10171553" y="4394065"/>
            <a:ext cx="6923578" cy="1797346"/>
          </a:xfrm>
          <a:custGeom>
            <a:avLst/>
            <a:gdLst/>
            <a:ahLst/>
            <a:cxnLst/>
            <a:rect l="l" t="t" r="r" b="b"/>
            <a:pathLst>
              <a:path w="6923578" h="1797346">
                <a:moveTo>
                  <a:pt x="0" y="0"/>
                </a:moveTo>
                <a:lnTo>
                  <a:pt x="6923578" y="0"/>
                </a:lnTo>
                <a:lnTo>
                  <a:pt x="6923578" y="1797346"/>
                </a:lnTo>
                <a:lnTo>
                  <a:pt x="0" y="1797346"/>
                </a:lnTo>
                <a:lnTo>
                  <a:pt x="0" y="0"/>
                </a:lnTo>
                <a:close/>
              </a:path>
            </a:pathLst>
          </a:custGeom>
          <a:blipFill>
            <a:blip r:embed="rId7"/>
            <a:stretch>
              <a:fillRect/>
            </a:stretch>
          </a:blipFill>
        </p:spPr>
      </p:sp>
      <p:sp>
        <p:nvSpPr>
          <p:cNvPr id="24" name="Freeform 24"/>
          <p:cNvSpPr/>
          <p:nvPr/>
        </p:nvSpPr>
        <p:spPr>
          <a:xfrm>
            <a:off x="10477500" y="6915069"/>
            <a:ext cx="6617631" cy="1926694"/>
          </a:xfrm>
          <a:custGeom>
            <a:avLst/>
            <a:gdLst/>
            <a:ahLst/>
            <a:cxnLst/>
            <a:rect l="l" t="t" r="r" b="b"/>
            <a:pathLst>
              <a:path w="6617631" h="1926694">
                <a:moveTo>
                  <a:pt x="0" y="0"/>
                </a:moveTo>
                <a:lnTo>
                  <a:pt x="6617631" y="0"/>
                </a:lnTo>
                <a:lnTo>
                  <a:pt x="6617631" y="1926694"/>
                </a:lnTo>
                <a:lnTo>
                  <a:pt x="0" y="1926694"/>
                </a:lnTo>
                <a:lnTo>
                  <a:pt x="0" y="0"/>
                </a:lnTo>
                <a:close/>
              </a:path>
            </a:pathLst>
          </a:custGeom>
          <a:blipFill>
            <a:blip r:embed="rId8"/>
            <a:stretch>
              <a:fillRect l="-4623" r="-7569"/>
            </a:stretch>
          </a:blipFill>
        </p:spPr>
      </p:sp>
      <p:sp>
        <p:nvSpPr>
          <p:cNvPr id="25" name="TextBox 25"/>
          <p:cNvSpPr txBox="1"/>
          <p:nvPr/>
        </p:nvSpPr>
        <p:spPr>
          <a:xfrm>
            <a:off x="1028700" y="719063"/>
            <a:ext cx="6576365" cy="5121275"/>
          </a:xfrm>
          <a:prstGeom prst="rect">
            <a:avLst/>
          </a:prstGeom>
        </p:spPr>
        <p:txBody>
          <a:bodyPr lIns="0" tIns="0" rIns="0" bIns="0" rtlCol="0" anchor="t">
            <a:spAutoFit/>
          </a:bodyPr>
          <a:lstStyle/>
          <a:p>
            <a:pPr marL="0" lvl="0" indent="0" algn="l">
              <a:lnSpc>
                <a:spcPts val="8049"/>
              </a:lnSpc>
              <a:spcBef>
                <a:spcPct val="0"/>
              </a:spcBef>
            </a:pPr>
            <a:r>
              <a:rPr lang="en-US" sz="6999">
                <a:solidFill>
                  <a:srgbClr val="000001"/>
                </a:solidFill>
                <a:latin typeface="Cy Grotesk Key Bold"/>
              </a:rPr>
              <a:t>Some Common Substitution Reactions of XYLENE</a:t>
            </a:r>
          </a:p>
        </p:txBody>
      </p:sp>
      <p:pic>
        <p:nvPicPr>
          <p:cNvPr id="26" name="Picture 26"/>
          <p:cNvPicPr>
            <a:picLocks noChangeAspect="1"/>
          </p:cNvPicPr>
          <p:nvPr/>
        </p:nvPicPr>
        <p:blipFill>
          <a:blip r:embed="rId9"/>
          <a:srcRect/>
          <a:stretch>
            <a:fillRect/>
          </a:stretch>
        </p:blipFill>
        <p:spPr>
          <a:xfrm>
            <a:off x="16764000" y="241430"/>
            <a:ext cx="1343340" cy="1803141"/>
          </a:xfrm>
          <a:prstGeom prst="rect">
            <a:avLst/>
          </a:prstGeom>
        </p:spPr>
      </p:pic>
      <p:sp>
        <p:nvSpPr>
          <p:cNvPr id="27" name="Freeform 27"/>
          <p:cNvSpPr/>
          <p:nvPr/>
        </p:nvSpPr>
        <p:spPr>
          <a:xfrm>
            <a:off x="165609" y="5698669"/>
            <a:ext cx="4815996" cy="4588331"/>
          </a:xfrm>
          <a:custGeom>
            <a:avLst/>
            <a:gdLst/>
            <a:ahLst/>
            <a:cxnLst/>
            <a:rect l="l" t="t" r="r" b="b"/>
            <a:pathLst>
              <a:path w="4815996" h="4588331">
                <a:moveTo>
                  <a:pt x="0" y="0"/>
                </a:moveTo>
                <a:lnTo>
                  <a:pt x="4815996" y="0"/>
                </a:lnTo>
                <a:lnTo>
                  <a:pt x="4815996" y="4588331"/>
                </a:lnTo>
                <a:lnTo>
                  <a:pt x="0" y="458833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transition spd="med">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grpSp>
        <p:nvGrpSpPr>
          <p:cNvPr id="2" name="Group 2"/>
          <p:cNvGrpSpPr/>
          <p:nvPr/>
        </p:nvGrpSpPr>
        <p:grpSpPr>
          <a:xfrm>
            <a:off x="-190500" y="-190500"/>
            <a:ext cx="9334500" cy="10668000"/>
            <a:chOff x="0" y="0"/>
            <a:chExt cx="2458469" cy="2809679"/>
          </a:xfrm>
        </p:grpSpPr>
        <p:sp>
          <p:nvSpPr>
            <p:cNvPr id="3" name="Freeform 3"/>
            <p:cNvSpPr/>
            <p:nvPr/>
          </p:nvSpPr>
          <p:spPr>
            <a:xfrm>
              <a:off x="0" y="0"/>
              <a:ext cx="2458469" cy="2809679"/>
            </a:xfrm>
            <a:custGeom>
              <a:avLst/>
              <a:gdLst/>
              <a:ahLst/>
              <a:cxnLst/>
              <a:rect l="l" t="t" r="r" b="b"/>
              <a:pathLst>
                <a:path w="2458469" h="2809679">
                  <a:moveTo>
                    <a:pt x="0" y="0"/>
                  </a:moveTo>
                  <a:lnTo>
                    <a:pt x="2458469" y="0"/>
                  </a:lnTo>
                  <a:lnTo>
                    <a:pt x="2458469" y="2809679"/>
                  </a:lnTo>
                  <a:lnTo>
                    <a:pt x="0" y="2809679"/>
                  </a:lnTo>
                  <a:close/>
                </a:path>
              </a:pathLst>
            </a:custGeom>
            <a:solidFill>
              <a:srgbClr val="F9C784"/>
            </a:solidFill>
            <a:ln cap="sq">
              <a:noFill/>
              <a:prstDash val="solid"/>
              <a:miter/>
            </a:ln>
          </p:spPr>
        </p:sp>
        <p:sp>
          <p:nvSpPr>
            <p:cNvPr id="4" name="TextBox 4"/>
            <p:cNvSpPr txBox="1"/>
            <p:nvPr/>
          </p:nvSpPr>
          <p:spPr>
            <a:xfrm>
              <a:off x="0" y="-47625"/>
              <a:ext cx="2458469" cy="2857304"/>
            </a:xfrm>
            <a:prstGeom prst="rect">
              <a:avLst/>
            </a:prstGeom>
          </p:spPr>
          <p:txBody>
            <a:bodyPr lIns="254000" tIns="254000" rIns="254000" bIns="254000" rtlCol="0" anchor="ctr"/>
            <a:lstStyle/>
            <a:p>
              <a:pPr marL="0" lvl="0" indent="0" algn="ctr">
                <a:lnSpc>
                  <a:spcPts val="2800"/>
                </a:lnSpc>
                <a:spcBef>
                  <a:spcPct val="0"/>
                </a:spcBef>
              </a:pPr>
              <a:endParaRPr/>
            </a:p>
          </p:txBody>
        </p:sp>
      </p:grpSp>
      <p:sp>
        <p:nvSpPr>
          <p:cNvPr id="5" name="Freeform 5"/>
          <p:cNvSpPr/>
          <p:nvPr/>
        </p:nvSpPr>
        <p:spPr>
          <a:xfrm rot="-2470893">
            <a:off x="13263459" y="6527602"/>
            <a:ext cx="6335264" cy="6452584"/>
          </a:xfrm>
          <a:custGeom>
            <a:avLst/>
            <a:gdLst/>
            <a:ahLst/>
            <a:cxnLst/>
            <a:rect l="l" t="t" r="r" b="b"/>
            <a:pathLst>
              <a:path w="6335264" h="6452584">
                <a:moveTo>
                  <a:pt x="0" y="0"/>
                </a:moveTo>
                <a:lnTo>
                  <a:pt x="6335264" y="0"/>
                </a:lnTo>
                <a:lnTo>
                  <a:pt x="6335264" y="6452584"/>
                </a:lnTo>
                <a:lnTo>
                  <a:pt x="0" y="64525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rot="609084">
            <a:off x="15204964" y="7725252"/>
            <a:ext cx="4108672" cy="3066097"/>
          </a:xfrm>
          <a:custGeom>
            <a:avLst/>
            <a:gdLst/>
            <a:ahLst/>
            <a:cxnLst/>
            <a:rect l="l" t="t" r="r" b="b"/>
            <a:pathLst>
              <a:path w="4108672" h="3066097">
                <a:moveTo>
                  <a:pt x="0" y="0"/>
                </a:moveTo>
                <a:lnTo>
                  <a:pt x="4108672" y="0"/>
                </a:lnTo>
                <a:lnTo>
                  <a:pt x="4108672" y="3066096"/>
                </a:lnTo>
                <a:lnTo>
                  <a:pt x="0" y="306609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5421079" y="155893"/>
            <a:ext cx="2685842" cy="4114800"/>
          </a:xfrm>
          <a:custGeom>
            <a:avLst/>
            <a:gdLst/>
            <a:ahLst/>
            <a:cxnLst/>
            <a:rect l="l" t="t" r="r" b="b"/>
            <a:pathLst>
              <a:path w="2685842" h="4114800">
                <a:moveTo>
                  <a:pt x="0" y="0"/>
                </a:moveTo>
                <a:lnTo>
                  <a:pt x="2685842" y="0"/>
                </a:lnTo>
                <a:lnTo>
                  <a:pt x="2685842"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566912" y="2117094"/>
            <a:ext cx="16725550" cy="7776891"/>
          </a:xfrm>
          <a:prstGeom prst="rect">
            <a:avLst/>
          </a:prstGeom>
        </p:spPr>
        <p:txBody>
          <a:bodyPr lIns="0" tIns="0" rIns="0" bIns="0" rtlCol="0" anchor="t">
            <a:spAutoFit/>
          </a:bodyPr>
          <a:lstStyle/>
          <a:p>
            <a:pPr>
              <a:lnSpc>
                <a:spcPts val="3440"/>
              </a:lnSpc>
            </a:pPr>
            <a:r>
              <a:rPr lang="en-US" sz="2646">
                <a:solidFill>
                  <a:srgbClr val="000001"/>
                </a:solidFill>
                <a:latin typeface="Overpass"/>
              </a:rPr>
              <a:t>- Catalytic reforming of petroleum naphtha is a refining process aimed at </a:t>
            </a:r>
            <a:r>
              <a:rPr lang="en-US" sz="2646">
                <a:solidFill>
                  <a:srgbClr val="000001"/>
                </a:solidFill>
                <a:latin typeface="Overpass Ultra-Bold"/>
              </a:rPr>
              <a:t>converting low-octane naphtha fractions into high-octane</a:t>
            </a:r>
            <a:r>
              <a:rPr lang="en-US" sz="2646">
                <a:solidFill>
                  <a:srgbClr val="000001"/>
                </a:solidFill>
                <a:latin typeface="Overpass"/>
              </a:rPr>
              <a:t> gasoline blending components and valuable aromatic compounds like benzene, toluene, and xylene (BTX).</a:t>
            </a:r>
          </a:p>
          <a:p>
            <a:pPr>
              <a:lnSpc>
                <a:spcPts val="3440"/>
              </a:lnSpc>
            </a:pPr>
            <a:r>
              <a:rPr lang="en-US" sz="2646">
                <a:solidFill>
                  <a:srgbClr val="000001"/>
                </a:solidFill>
                <a:latin typeface="Overpass"/>
              </a:rPr>
              <a:t>  </a:t>
            </a:r>
          </a:p>
          <a:p>
            <a:pPr>
              <a:lnSpc>
                <a:spcPts val="3440"/>
              </a:lnSpc>
            </a:pPr>
            <a:r>
              <a:rPr lang="en-US" sz="2646">
                <a:solidFill>
                  <a:srgbClr val="000001"/>
                </a:solidFill>
                <a:latin typeface="Overpass"/>
              </a:rPr>
              <a:t>- The process involves subjecting the naphtha feedstock to </a:t>
            </a:r>
            <a:r>
              <a:rPr lang="en-US" sz="2646">
                <a:solidFill>
                  <a:srgbClr val="000001"/>
                </a:solidFill>
                <a:latin typeface="Overpass Ultra-Bold"/>
              </a:rPr>
              <a:t>complex chemical reactions over a catalyst at elevated temperature and pressure.</a:t>
            </a:r>
          </a:p>
          <a:p>
            <a:pPr>
              <a:lnSpc>
                <a:spcPts val="3440"/>
              </a:lnSpc>
            </a:pPr>
            <a:r>
              <a:rPr lang="en-US" sz="2646">
                <a:solidFill>
                  <a:srgbClr val="000001"/>
                </a:solidFill>
                <a:latin typeface="Overpass"/>
              </a:rPr>
              <a:t>  </a:t>
            </a:r>
          </a:p>
          <a:p>
            <a:pPr>
              <a:lnSpc>
                <a:spcPts val="3440"/>
              </a:lnSpc>
            </a:pPr>
            <a:r>
              <a:rPr lang="en-US" sz="2646">
                <a:solidFill>
                  <a:srgbClr val="000001"/>
                </a:solidFill>
                <a:latin typeface="Overpass"/>
              </a:rPr>
              <a:t>- Reactions such as </a:t>
            </a:r>
            <a:r>
              <a:rPr lang="en-US" sz="2646">
                <a:solidFill>
                  <a:srgbClr val="000001"/>
                </a:solidFill>
                <a:latin typeface="Overpass Ultra-Bold"/>
              </a:rPr>
              <a:t>dehydrogenation, isomerization, and cyclization</a:t>
            </a:r>
            <a:r>
              <a:rPr lang="en-US" sz="2646">
                <a:solidFill>
                  <a:srgbClr val="000001"/>
                </a:solidFill>
                <a:latin typeface="Overpass"/>
              </a:rPr>
              <a:t> occur, transforming hydrocarbons into higher-octane compounds.</a:t>
            </a:r>
          </a:p>
          <a:p>
            <a:pPr>
              <a:lnSpc>
                <a:spcPts val="3440"/>
              </a:lnSpc>
            </a:pPr>
            <a:r>
              <a:rPr lang="en-US" sz="2646">
                <a:solidFill>
                  <a:srgbClr val="000001"/>
                </a:solidFill>
                <a:latin typeface="Overpass"/>
              </a:rPr>
              <a:t>  </a:t>
            </a:r>
          </a:p>
          <a:p>
            <a:pPr>
              <a:lnSpc>
                <a:spcPts val="3440"/>
              </a:lnSpc>
            </a:pPr>
            <a:r>
              <a:rPr lang="en-US" sz="2646">
                <a:solidFill>
                  <a:srgbClr val="000001"/>
                </a:solidFill>
                <a:latin typeface="Overpass"/>
              </a:rPr>
              <a:t>- The catalyst, typically a </a:t>
            </a:r>
            <a:r>
              <a:rPr lang="en-US" sz="2646">
                <a:solidFill>
                  <a:srgbClr val="000001"/>
                </a:solidFill>
                <a:latin typeface="Overpass Ultra-Bold"/>
              </a:rPr>
              <a:t>platinum or platinum-rhenium alloy</a:t>
            </a:r>
            <a:r>
              <a:rPr lang="en-US" sz="2646">
                <a:solidFill>
                  <a:srgbClr val="000001"/>
                </a:solidFill>
                <a:latin typeface="Overpass"/>
              </a:rPr>
              <a:t> supported on alumina, facilitates these reactions.</a:t>
            </a:r>
          </a:p>
          <a:p>
            <a:pPr>
              <a:lnSpc>
                <a:spcPts val="3440"/>
              </a:lnSpc>
            </a:pPr>
            <a:r>
              <a:rPr lang="en-US" sz="2646">
                <a:solidFill>
                  <a:srgbClr val="000001"/>
                </a:solidFill>
                <a:latin typeface="Overpass"/>
              </a:rPr>
              <a:t>  </a:t>
            </a:r>
          </a:p>
          <a:p>
            <a:pPr>
              <a:lnSpc>
                <a:spcPts val="3440"/>
              </a:lnSpc>
            </a:pPr>
            <a:r>
              <a:rPr lang="en-US" sz="2646">
                <a:solidFill>
                  <a:srgbClr val="000001"/>
                </a:solidFill>
                <a:latin typeface="Overpass"/>
              </a:rPr>
              <a:t>- The output of catalytic reforming includes high-octane gasoline components and BTX compounds, which are separated and further processed for various industrial applications.</a:t>
            </a:r>
          </a:p>
          <a:p>
            <a:pPr>
              <a:lnSpc>
                <a:spcPts val="3440"/>
              </a:lnSpc>
            </a:pPr>
            <a:r>
              <a:rPr lang="en-US" sz="2646">
                <a:solidFill>
                  <a:srgbClr val="000001"/>
                </a:solidFill>
                <a:latin typeface="Overpass"/>
              </a:rPr>
              <a:t>  </a:t>
            </a:r>
          </a:p>
          <a:p>
            <a:pPr>
              <a:lnSpc>
                <a:spcPts val="3440"/>
              </a:lnSpc>
            </a:pPr>
            <a:r>
              <a:rPr lang="en-US" sz="2646">
                <a:solidFill>
                  <a:srgbClr val="000001"/>
                </a:solidFill>
                <a:latin typeface="Overpass"/>
              </a:rPr>
              <a:t>- Catalytic reforming enhances gasoline quality and produces valuable aromatic compounds crucial for manufacturing plastics, pharmaceuticals, and other chemicals.</a:t>
            </a:r>
          </a:p>
        </p:txBody>
      </p:sp>
      <p:grpSp>
        <p:nvGrpSpPr>
          <p:cNvPr id="9" name="Group 9"/>
          <p:cNvGrpSpPr/>
          <p:nvPr/>
        </p:nvGrpSpPr>
        <p:grpSpPr>
          <a:xfrm rot="-5400000">
            <a:off x="8953500" y="952500"/>
            <a:ext cx="381000" cy="18669000"/>
            <a:chOff x="0" y="0"/>
            <a:chExt cx="68445" cy="3353824"/>
          </a:xfrm>
        </p:grpSpPr>
        <p:sp>
          <p:nvSpPr>
            <p:cNvPr id="10" name="Freeform 10"/>
            <p:cNvSpPr/>
            <p:nvPr/>
          </p:nvSpPr>
          <p:spPr>
            <a:xfrm>
              <a:off x="0" y="0"/>
              <a:ext cx="68445" cy="3353824"/>
            </a:xfrm>
            <a:custGeom>
              <a:avLst/>
              <a:gdLst/>
              <a:ahLst/>
              <a:cxnLst/>
              <a:rect l="l" t="t" r="r" b="b"/>
              <a:pathLst>
                <a:path w="68445" h="3353824">
                  <a:moveTo>
                    <a:pt x="0" y="0"/>
                  </a:moveTo>
                  <a:lnTo>
                    <a:pt x="68445" y="0"/>
                  </a:lnTo>
                  <a:lnTo>
                    <a:pt x="68445" y="3353824"/>
                  </a:lnTo>
                  <a:lnTo>
                    <a:pt x="0" y="3353824"/>
                  </a:lnTo>
                  <a:close/>
                </a:path>
              </a:pathLst>
            </a:custGeom>
            <a:solidFill>
              <a:srgbClr val="000001"/>
            </a:solidFill>
            <a:ln cap="sq">
              <a:noFill/>
              <a:prstDash val="solid"/>
              <a:miter/>
            </a:ln>
          </p:spPr>
        </p:sp>
        <p:sp>
          <p:nvSpPr>
            <p:cNvPr id="11" name="TextBox 11"/>
            <p:cNvSpPr txBox="1"/>
            <p:nvPr/>
          </p:nvSpPr>
          <p:spPr>
            <a:xfrm>
              <a:off x="0" y="9525"/>
              <a:ext cx="68445" cy="3344299"/>
            </a:xfrm>
            <a:prstGeom prst="rect">
              <a:avLst/>
            </a:prstGeom>
          </p:spPr>
          <p:txBody>
            <a:bodyPr lIns="254000" tIns="254000" rIns="254000" bIns="254000" rtlCol="0" anchor="ctr"/>
            <a:lstStyle/>
            <a:p>
              <a:pPr marL="0" lvl="0" indent="0" algn="ctr">
                <a:lnSpc>
                  <a:spcPts val="6324"/>
                </a:lnSpc>
                <a:spcBef>
                  <a:spcPct val="0"/>
                </a:spcBef>
              </a:pPr>
              <a:endParaRPr/>
            </a:p>
          </p:txBody>
        </p:sp>
      </p:grpSp>
      <p:grpSp>
        <p:nvGrpSpPr>
          <p:cNvPr id="12" name="Group 12"/>
          <p:cNvGrpSpPr/>
          <p:nvPr/>
        </p:nvGrpSpPr>
        <p:grpSpPr>
          <a:xfrm rot="-9027358">
            <a:off x="17161202" y="-194035"/>
            <a:ext cx="1378293" cy="1378293"/>
            <a:chOff x="0" y="0"/>
            <a:chExt cx="772160" cy="772160"/>
          </a:xfrm>
        </p:grpSpPr>
        <p:sp>
          <p:nvSpPr>
            <p:cNvPr id="13" name="Freeform 13"/>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CCCCCC"/>
            </a:solidFill>
            <a:ln cap="sq">
              <a:noFill/>
              <a:prstDash val="solid"/>
              <a:miter/>
            </a:ln>
          </p:spPr>
        </p:sp>
        <p:sp>
          <p:nvSpPr>
            <p:cNvPr id="14" name="TextBox 14"/>
            <p:cNvSpPr txBox="1"/>
            <p:nvPr/>
          </p:nvSpPr>
          <p:spPr>
            <a:xfrm>
              <a:off x="72390" y="24765"/>
              <a:ext cx="627380" cy="675005"/>
            </a:xfrm>
            <a:prstGeom prst="rect">
              <a:avLst/>
            </a:prstGeom>
          </p:spPr>
          <p:txBody>
            <a:bodyPr lIns="43241" tIns="43241" rIns="43241" bIns="43241" rtlCol="0" anchor="ctr"/>
            <a:lstStyle/>
            <a:p>
              <a:pPr marL="0" lvl="0" indent="0" algn="ctr">
                <a:lnSpc>
                  <a:spcPts val="2800"/>
                </a:lnSpc>
                <a:spcBef>
                  <a:spcPct val="0"/>
                </a:spcBef>
              </a:pPr>
              <a:endParaRPr/>
            </a:p>
          </p:txBody>
        </p:sp>
      </p:grpSp>
      <p:grpSp>
        <p:nvGrpSpPr>
          <p:cNvPr id="15" name="Group 15"/>
          <p:cNvGrpSpPr/>
          <p:nvPr/>
        </p:nvGrpSpPr>
        <p:grpSpPr>
          <a:xfrm rot="-9027358">
            <a:off x="16091946" y="476524"/>
            <a:ext cx="810760" cy="810760"/>
            <a:chOff x="0" y="0"/>
            <a:chExt cx="772160" cy="772160"/>
          </a:xfrm>
        </p:grpSpPr>
        <p:sp>
          <p:nvSpPr>
            <p:cNvPr id="16" name="Freeform 16"/>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CCCCCC"/>
            </a:solidFill>
            <a:ln cap="sq">
              <a:noFill/>
              <a:prstDash val="solid"/>
              <a:miter/>
            </a:ln>
          </p:spPr>
        </p:sp>
        <p:sp>
          <p:nvSpPr>
            <p:cNvPr id="17" name="TextBox 17"/>
            <p:cNvSpPr txBox="1"/>
            <p:nvPr/>
          </p:nvSpPr>
          <p:spPr>
            <a:xfrm>
              <a:off x="72390" y="24765"/>
              <a:ext cx="627380" cy="675005"/>
            </a:xfrm>
            <a:prstGeom prst="rect">
              <a:avLst/>
            </a:prstGeom>
          </p:spPr>
          <p:txBody>
            <a:bodyPr lIns="43241" tIns="43241" rIns="43241" bIns="43241" rtlCol="0" anchor="ctr"/>
            <a:lstStyle/>
            <a:p>
              <a:pPr marL="0" lvl="0" indent="0" algn="ctr">
                <a:lnSpc>
                  <a:spcPts val="2800"/>
                </a:lnSpc>
                <a:spcBef>
                  <a:spcPct val="0"/>
                </a:spcBef>
              </a:pPr>
              <a:endParaRPr/>
            </a:p>
          </p:txBody>
        </p:sp>
      </p:grpSp>
      <p:sp>
        <p:nvSpPr>
          <p:cNvPr id="18" name="Freeform 18"/>
          <p:cNvSpPr/>
          <p:nvPr/>
        </p:nvSpPr>
        <p:spPr>
          <a:xfrm flipH="1" flipV="1">
            <a:off x="16910994" y="268016"/>
            <a:ext cx="971668" cy="710201"/>
          </a:xfrm>
          <a:custGeom>
            <a:avLst/>
            <a:gdLst/>
            <a:ahLst/>
            <a:cxnLst/>
            <a:rect l="l" t="t" r="r" b="b"/>
            <a:pathLst>
              <a:path w="971668" h="710201">
                <a:moveTo>
                  <a:pt x="971669" y="710201"/>
                </a:moveTo>
                <a:lnTo>
                  <a:pt x="0" y="710201"/>
                </a:lnTo>
                <a:lnTo>
                  <a:pt x="0" y="0"/>
                </a:lnTo>
                <a:lnTo>
                  <a:pt x="971669" y="0"/>
                </a:lnTo>
                <a:lnTo>
                  <a:pt x="971669" y="710201"/>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9" name="Group 19"/>
          <p:cNvGrpSpPr/>
          <p:nvPr/>
        </p:nvGrpSpPr>
        <p:grpSpPr>
          <a:xfrm rot="-9027358">
            <a:off x="17049235" y="1503270"/>
            <a:ext cx="486456" cy="486456"/>
            <a:chOff x="0" y="0"/>
            <a:chExt cx="772160" cy="772160"/>
          </a:xfrm>
        </p:grpSpPr>
        <p:sp>
          <p:nvSpPr>
            <p:cNvPr id="20" name="Freeform 20"/>
            <p:cNvSpPr/>
            <p:nvPr/>
          </p:nvSpPr>
          <p:spPr>
            <a:xfrm>
              <a:off x="0" y="0"/>
              <a:ext cx="772160" cy="772160"/>
            </a:xfrm>
            <a:custGeom>
              <a:avLst/>
              <a:gdLst/>
              <a:ahLst/>
              <a:cxnLst/>
              <a:rect l="l" t="t" r="r" b="b"/>
              <a:pathLst>
                <a:path w="772160" h="772160">
                  <a:moveTo>
                    <a:pt x="386080" y="0"/>
                  </a:moveTo>
                  <a:cubicBezTo>
                    <a:pt x="172854" y="0"/>
                    <a:pt x="0" y="172854"/>
                    <a:pt x="0" y="386080"/>
                  </a:cubicBezTo>
                  <a:cubicBezTo>
                    <a:pt x="0" y="599306"/>
                    <a:pt x="172854" y="772160"/>
                    <a:pt x="386080" y="772160"/>
                  </a:cubicBezTo>
                  <a:cubicBezTo>
                    <a:pt x="599306" y="772160"/>
                    <a:pt x="772160" y="599306"/>
                    <a:pt x="772160" y="386080"/>
                  </a:cubicBezTo>
                  <a:cubicBezTo>
                    <a:pt x="772160" y="172854"/>
                    <a:pt x="599306" y="0"/>
                    <a:pt x="386080" y="0"/>
                  </a:cubicBezTo>
                  <a:close/>
                </a:path>
              </a:pathLst>
            </a:custGeom>
            <a:solidFill>
              <a:srgbClr val="CCCCCC"/>
            </a:solidFill>
            <a:ln cap="sq">
              <a:noFill/>
              <a:prstDash val="solid"/>
              <a:miter/>
            </a:ln>
          </p:spPr>
        </p:sp>
        <p:sp>
          <p:nvSpPr>
            <p:cNvPr id="21" name="TextBox 21"/>
            <p:cNvSpPr txBox="1"/>
            <p:nvPr/>
          </p:nvSpPr>
          <p:spPr>
            <a:xfrm>
              <a:off x="72390" y="24765"/>
              <a:ext cx="627380" cy="675005"/>
            </a:xfrm>
            <a:prstGeom prst="rect">
              <a:avLst/>
            </a:prstGeom>
          </p:spPr>
          <p:txBody>
            <a:bodyPr lIns="43241" tIns="43241" rIns="43241" bIns="43241" rtlCol="0" anchor="ctr"/>
            <a:lstStyle/>
            <a:p>
              <a:pPr marL="0" lvl="0" indent="0" algn="ctr">
                <a:lnSpc>
                  <a:spcPts val="2800"/>
                </a:lnSpc>
                <a:spcBef>
                  <a:spcPct val="0"/>
                </a:spcBef>
              </a:pPr>
              <a:endParaRPr/>
            </a:p>
          </p:txBody>
        </p:sp>
      </p:grpSp>
      <p:grpSp>
        <p:nvGrpSpPr>
          <p:cNvPr id="22" name="Group 22"/>
          <p:cNvGrpSpPr/>
          <p:nvPr/>
        </p:nvGrpSpPr>
        <p:grpSpPr>
          <a:xfrm rot="-5400000">
            <a:off x="8953500" y="-9334500"/>
            <a:ext cx="381000" cy="18669000"/>
            <a:chOff x="0" y="0"/>
            <a:chExt cx="68445" cy="3353824"/>
          </a:xfrm>
        </p:grpSpPr>
        <p:sp>
          <p:nvSpPr>
            <p:cNvPr id="23" name="Freeform 23"/>
            <p:cNvSpPr/>
            <p:nvPr/>
          </p:nvSpPr>
          <p:spPr>
            <a:xfrm>
              <a:off x="0" y="0"/>
              <a:ext cx="68445" cy="3353824"/>
            </a:xfrm>
            <a:custGeom>
              <a:avLst/>
              <a:gdLst/>
              <a:ahLst/>
              <a:cxnLst/>
              <a:rect l="l" t="t" r="r" b="b"/>
              <a:pathLst>
                <a:path w="68445" h="3353824">
                  <a:moveTo>
                    <a:pt x="0" y="0"/>
                  </a:moveTo>
                  <a:lnTo>
                    <a:pt x="68445" y="0"/>
                  </a:lnTo>
                  <a:lnTo>
                    <a:pt x="68445" y="3353824"/>
                  </a:lnTo>
                  <a:lnTo>
                    <a:pt x="0" y="3353824"/>
                  </a:lnTo>
                  <a:close/>
                </a:path>
              </a:pathLst>
            </a:custGeom>
            <a:solidFill>
              <a:srgbClr val="000001"/>
            </a:solidFill>
            <a:ln cap="sq">
              <a:noFill/>
              <a:prstDash val="solid"/>
              <a:miter/>
            </a:ln>
          </p:spPr>
        </p:sp>
        <p:sp>
          <p:nvSpPr>
            <p:cNvPr id="24" name="TextBox 24"/>
            <p:cNvSpPr txBox="1"/>
            <p:nvPr/>
          </p:nvSpPr>
          <p:spPr>
            <a:xfrm>
              <a:off x="0" y="9525"/>
              <a:ext cx="68445" cy="3344299"/>
            </a:xfrm>
            <a:prstGeom prst="rect">
              <a:avLst/>
            </a:prstGeom>
          </p:spPr>
          <p:txBody>
            <a:bodyPr lIns="254000" tIns="254000" rIns="254000" bIns="254000" rtlCol="0" anchor="ctr"/>
            <a:lstStyle/>
            <a:p>
              <a:pPr marL="0" lvl="0" indent="0" algn="ctr">
                <a:lnSpc>
                  <a:spcPts val="6324"/>
                </a:lnSpc>
                <a:spcBef>
                  <a:spcPct val="0"/>
                </a:spcBef>
              </a:pPr>
              <a:endParaRPr/>
            </a:p>
          </p:txBody>
        </p:sp>
      </p:grpSp>
      <p:sp>
        <p:nvSpPr>
          <p:cNvPr id="25" name="TextBox 25"/>
          <p:cNvSpPr txBox="1"/>
          <p:nvPr/>
        </p:nvSpPr>
        <p:spPr>
          <a:xfrm>
            <a:off x="809625" y="1606232"/>
            <a:ext cx="14541500" cy="607060"/>
          </a:xfrm>
          <a:prstGeom prst="rect">
            <a:avLst/>
          </a:prstGeom>
        </p:spPr>
        <p:txBody>
          <a:bodyPr lIns="0" tIns="0" rIns="0" bIns="0" rtlCol="0" anchor="t">
            <a:spAutoFit/>
          </a:bodyPr>
          <a:lstStyle/>
          <a:p>
            <a:pPr marL="0" lvl="0" indent="0" algn="l">
              <a:lnSpc>
                <a:spcPts val="4715"/>
              </a:lnSpc>
            </a:pPr>
            <a:r>
              <a:rPr lang="en-US" sz="4100">
                <a:solidFill>
                  <a:srgbClr val="000001"/>
                </a:solidFill>
                <a:latin typeface="Cy Grotesk Key Bold"/>
              </a:rPr>
              <a:t>CATALYTIC REFORMING OF PETROLEUM NAPHTHA</a:t>
            </a:r>
          </a:p>
        </p:txBody>
      </p:sp>
      <p:sp>
        <p:nvSpPr>
          <p:cNvPr id="26" name="TextBox 26"/>
          <p:cNvSpPr txBox="1"/>
          <p:nvPr/>
        </p:nvSpPr>
        <p:spPr>
          <a:xfrm>
            <a:off x="809625" y="518342"/>
            <a:ext cx="7334250" cy="920115"/>
          </a:xfrm>
          <a:prstGeom prst="rect">
            <a:avLst/>
          </a:prstGeom>
        </p:spPr>
        <p:txBody>
          <a:bodyPr lIns="0" tIns="0" rIns="0" bIns="0" rtlCol="0" anchor="t">
            <a:spAutoFit/>
          </a:bodyPr>
          <a:lstStyle/>
          <a:p>
            <a:pPr algn="ctr">
              <a:lnSpc>
                <a:spcPts val="7559"/>
              </a:lnSpc>
            </a:pPr>
            <a:r>
              <a:rPr lang="en-US" sz="5399" u="sng">
                <a:solidFill>
                  <a:srgbClr val="000001"/>
                </a:solidFill>
                <a:latin typeface="Canva Sans Bold"/>
              </a:rPr>
              <a:t>PRODUCTION OF BTX</a:t>
            </a:r>
          </a:p>
        </p:txBody>
      </p:sp>
      <p:sp>
        <p:nvSpPr>
          <p:cNvPr id="27" name="Freeform 27"/>
          <p:cNvSpPr/>
          <p:nvPr/>
        </p:nvSpPr>
        <p:spPr>
          <a:xfrm>
            <a:off x="-406369" y="-219488"/>
            <a:ext cx="1946562" cy="2124488"/>
          </a:xfrm>
          <a:custGeom>
            <a:avLst/>
            <a:gdLst/>
            <a:ahLst/>
            <a:cxnLst/>
            <a:rect l="l" t="t" r="r" b="b"/>
            <a:pathLst>
              <a:path w="1946562" h="2124488">
                <a:moveTo>
                  <a:pt x="0" y="0"/>
                </a:moveTo>
                <a:lnTo>
                  <a:pt x="1946562" y="0"/>
                </a:lnTo>
                <a:lnTo>
                  <a:pt x="1946562" y="2124488"/>
                </a:lnTo>
                <a:lnTo>
                  <a:pt x="0" y="2124488"/>
                </a:lnTo>
                <a:lnTo>
                  <a:pt x="0" y="0"/>
                </a:lnTo>
                <a:close/>
              </a:path>
            </a:pathLst>
          </a:custGeom>
          <a:blipFill>
            <a:blip r:embed="rId10"/>
            <a:stretch>
              <a:fillRect/>
            </a:stretch>
          </a:blipFill>
        </p:spPr>
      </p:sp>
    </p:spTree>
  </p:cSld>
  <p:clrMapOvr>
    <a:masterClrMapping/>
  </p:clrMapOvr>
  <p:transition spd="med">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85696"/>
        </a:solidFill>
        <a:effectLst/>
      </p:bgPr>
    </p:bg>
    <p:spTree>
      <p:nvGrpSpPr>
        <p:cNvPr id="1" name=""/>
        <p:cNvGrpSpPr/>
        <p:nvPr/>
      </p:nvGrpSpPr>
      <p:grpSpPr>
        <a:xfrm>
          <a:off x="0" y="0"/>
          <a:ext cx="0" cy="0"/>
          <a:chOff x="0" y="0"/>
          <a:chExt cx="0" cy="0"/>
        </a:xfrm>
      </p:grpSpPr>
      <p:sp>
        <p:nvSpPr>
          <p:cNvPr id="2" name="Freeform 2"/>
          <p:cNvSpPr/>
          <p:nvPr/>
        </p:nvSpPr>
        <p:spPr>
          <a:xfrm rot="-8870073" flipV="1">
            <a:off x="-1681936" y="-2760598"/>
            <a:ext cx="10710822" cy="10909171"/>
          </a:xfrm>
          <a:custGeom>
            <a:avLst/>
            <a:gdLst/>
            <a:ahLst/>
            <a:cxnLst/>
            <a:rect l="l" t="t" r="r" b="b"/>
            <a:pathLst>
              <a:path w="10710822" h="10909171">
                <a:moveTo>
                  <a:pt x="0" y="10909171"/>
                </a:moveTo>
                <a:lnTo>
                  <a:pt x="10710822" y="10909171"/>
                </a:lnTo>
                <a:lnTo>
                  <a:pt x="10710822" y="0"/>
                </a:lnTo>
                <a:lnTo>
                  <a:pt x="0" y="0"/>
                </a:lnTo>
                <a:lnTo>
                  <a:pt x="0" y="10909171"/>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sp>
        <p:nvSpPr>
          <p:cNvPr id="3" name="Freeform 3"/>
          <p:cNvSpPr/>
          <p:nvPr/>
        </p:nvSpPr>
        <p:spPr>
          <a:xfrm rot="-2470893">
            <a:off x="13628006" y="5489325"/>
            <a:ext cx="6335264" cy="6452584"/>
          </a:xfrm>
          <a:custGeom>
            <a:avLst/>
            <a:gdLst/>
            <a:ahLst/>
            <a:cxnLst/>
            <a:rect l="l" t="t" r="r" b="b"/>
            <a:pathLst>
              <a:path w="6335264" h="6452584">
                <a:moveTo>
                  <a:pt x="0" y="0"/>
                </a:moveTo>
                <a:lnTo>
                  <a:pt x="6335264" y="0"/>
                </a:lnTo>
                <a:lnTo>
                  <a:pt x="6335264" y="6452584"/>
                </a:lnTo>
                <a:lnTo>
                  <a:pt x="0" y="645258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a:ln cap="sq">
            <a:noFill/>
            <a:prstDash val="solid"/>
            <a:miter/>
          </a:ln>
        </p:spPr>
      </p:sp>
      <p:grpSp>
        <p:nvGrpSpPr>
          <p:cNvPr id="4" name="Group 4"/>
          <p:cNvGrpSpPr/>
          <p:nvPr/>
        </p:nvGrpSpPr>
        <p:grpSpPr>
          <a:xfrm>
            <a:off x="9080500" y="1143000"/>
            <a:ext cx="10096500" cy="8001000"/>
            <a:chOff x="0" y="0"/>
            <a:chExt cx="2427929" cy="1924019"/>
          </a:xfrm>
        </p:grpSpPr>
        <p:sp>
          <p:nvSpPr>
            <p:cNvPr id="5" name="Freeform 5"/>
            <p:cNvSpPr/>
            <p:nvPr/>
          </p:nvSpPr>
          <p:spPr>
            <a:xfrm>
              <a:off x="0" y="0"/>
              <a:ext cx="2427929" cy="1924019"/>
            </a:xfrm>
            <a:custGeom>
              <a:avLst/>
              <a:gdLst/>
              <a:ahLst/>
              <a:cxnLst/>
              <a:rect l="l" t="t" r="r" b="b"/>
              <a:pathLst>
                <a:path w="2427929" h="1924019">
                  <a:moveTo>
                    <a:pt x="0" y="0"/>
                  </a:moveTo>
                  <a:lnTo>
                    <a:pt x="2427929" y="0"/>
                  </a:lnTo>
                  <a:lnTo>
                    <a:pt x="2427929" y="1924019"/>
                  </a:lnTo>
                  <a:lnTo>
                    <a:pt x="0" y="1924019"/>
                  </a:lnTo>
                  <a:close/>
                </a:path>
              </a:pathLst>
            </a:custGeom>
            <a:solidFill>
              <a:srgbClr val="E7E7E7"/>
            </a:solidFill>
          </p:spPr>
        </p:sp>
        <p:sp>
          <p:nvSpPr>
            <p:cNvPr id="6" name="TextBox 6"/>
            <p:cNvSpPr txBox="1"/>
            <p:nvPr/>
          </p:nvSpPr>
          <p:spPr>
            <a:xfrm>
              <a:off x="0" y="-47625"/>
              <a:ext cx="2427929" cy="1971644"/>
            </a:xfrm>
            <a:prstGeom prst="rect">
              <a:avLst/>
            </a:prstGeom>
          </p:spPr>
          <p:txBody>
            <a:bodyPr lIns="50800" tIns="50800" rIns="50800" bIns="50800" rtlCol="0" anchor="ctr"/>
            <a:lstStyle/>
            <a:p>
              <a:pPr algn="ctr">
                <a:lnSpc>
                  <a:spcPts val="2800"/>
                </a:lnSpc>
              </a:pPr>
              <a:endParaRPr/>
            </a:p>
          </p:txBody>
        </p:sp>
      </p:grpSp>
      <p:sp>
        <p:nvSpPr>
          <p:cNvPr id="7" name="AutoShape 7"/>
          <p:cNvSpPr/>
          <p:nvPr/>
        </p:nvSpPr>
        <p:spPr>
          <a:xfrm>
            <a:off x="10477500" y="1595196"/>
            <a:ext cx="6286500" cy="0"/>
          </a:xfrm>
          <a:prstGeom prst="line">
            <a:avLst/>
          </a:prstGeom>
          <a:ln w="47625" cap="flat">
            <a:solidFill>
              <a:srgbClr val="CCCCCC"/>
            </a:solidFill>
            <a:prstDash val="solid"/>
            <a:headEnd type="none" w="sm" len="sm"/>
            <a:tailEnd type="none" w="sm" len="sm"/>
          </a:ln>
        </p:spPr>
      </p:sp>
      <p:grpSp>
        <p:nvGrpSpPr>
          <p:cNvPr id="8" name="Group 8"/>
          <p:cNvGrpSpPr/>
          <p:nvPr/>
        </p:nvGrpSpPr>
        <p:grpSpPr>
          <a:xfrm>
            <a:off x="1524000" y="1143000"/>
            <a:ext cx="5655714" cy="1122362"/>
            <a:chOff x="0" y="0"/>
            <a:chExt cx="2160493" cy="428745"/>
          </a:xfrm>
        </p:grpSpPr>
        <p:sp>
          <p:nvSpPr>
            <p:cNvPr id="9" name="Freeform 9"/>
            <p:cNvSpPr/>
            <p:nvPr/>
          </p:nvSpPr>
          <p:spPr>
            <a:xfrm>
              <a:off x="0" y="0"/>
              <a:ext cx="2160493" cy="428745"/>
            </a:xfrm>
            <a:custGeom>
              <a:avLst/>
              <a:gdLst/>
              <a:ahLst/>
              <a:cxnLst/>
              <a:rect l="l" t="t" r="r" b="b"/>
              <a:pathLst>
                <a:path w="2160493" h="428745">
                  <a:moveTo>
                    <a:pt x="0" y="0"/>
                  </a:moveTo>
                  <a:lnTo>
                    <a:pt x="2160493" y="0"/>
                  </a:lnTo>
                  <a:lnTo>
                    <a:pt x="2160493" y="428745"/>
                  </a:lnTo>
                  <a:lnTo>
                    <a:pt x="0" y="428745"/>
                  </a:lnTo>
                  <a:close/>
                </a:path>
              </a:pathLst>
            </a:custGeom>
            <a:solidFill>
              <a:srgbClr val="F9C784"/>
            </a:solidFill>
          </p:spPr>
        </p:sp>
        <p:sp>
          <p:nvSpPr>
            <p:cNvPr id="10" name="TextBox 10"/>
            <p:cNvSpPr txBox="1"/>
            <p:nvPr/>
          </p:nvSpPr>
          <p:spPr>
            <a:xfrm>
              <a:off x="0" y="-19050"/>
              <a:ext cx="2160493" cy="447795"/>
            </a:xfrm>
            <a:prstGeom prst="rect">
              <a:avLst/>
            </a:prstGeom>
          </p:spPr>
          <p:txBody>
            <a:bodyPr lIns="50800" tIns="50800" rIns="50800" bIns="50800" rtlCol="0" anchor="ctr"/>
            <a:lstStyle/>
            <a:p>
              <a:pPr marL="0" lvl="0" indent="0" algn="ctr">
                <a:lnSpc>
                  <a:spcPts val="3380"/>
                </a:lnSpc>
              </a:pPr>
              <a:r>
                <a:rPr lang="en-US" sz="2600">
                  <a:solidFill>
                    <a:srgbClr val="000001"/>
                  </a:solidFill>
                  <a:latin typeface="Cy Grotesk Key Bold"/>
                </a:rPr>
                <a:t>FEEDSTOCK PREPARATION</a:t>
              </a:r>
            </a:p>
          </p:txBody>
        </p:sp>
      </p:grpSp>
      <p:grpSp>
        <p:nvGrpSpPr>
          <p:cNvPr id="11" name="Group 11"/>
          <p:cNvGrpSpPr/>
          <p:nvPr/>
        </p:nvGrpSpPr>
        <p:grpSpPr>
          <a:xfrm>
            <a:off x="1631967" y="2465387"/>
            <a:ext cx="5439780" cy="1093863"/>
            <a:chOff x="0" y="0"/>
            <a:chExt cx="2078006" cy="417858"/>
          </a:xfrm>
        </p:grpSpPr>
        <p:sp>
          <p:nvSpPr>
            <p:cNvPr id="12" name="Freeform 12"/>
            <p:cNvSpPr/>
            <p:nvPr/>
          </p:nvSpPr>
          <p:spPr>
            <a:xfrm>
              <a:off x="0" y="0"/>
              <a:ext cx="2078006" cy="417858"/>
            </a:xfrm>
            <a:custGeom>
              <a:avLst/>
              <a:gdLst/>
              <a:ahLst/>
              <a:cxnLst/>
              <a:rect l="l" t="t" r="r" b="b"/>
              <a:pathLst>
                <a:path w="2078006" h="417858">
                  <a:moveTo>
                    <a:pt x="0" y="0"/>
                  </a:moveTo>
                  <a:lnTo>
                    <a:pt x="2078006" y="0"/>
                  </a:lnTo>
                  <a:lnTo>
                    <a:pt x="2078006" y="417858"/>
                  </a:lnTo>
                  <a:lnTo>
                    <a:pt x="0" y="417858"/>
                  </a:lnTo>
                  <a:close/>
                </a:path>
              </a:pathLst>
            </a:custGeom>
            <a:solidFill>
              <a:srgbClr val="86BFB3"/>
            </a:solidFill>
          </p:spPr>
        </p:sp>
        <p:sp>
          <p:nvSpPr>
            <p:cNvPr id="13" name="TextBox 13"/>
            <p:cNvSpPr txBox="1"/>
            <p:nvPr/>
          </p:nvSpPr>
          <p:spPr>
            <a:xfrm>
              <a:off x="0" y="-38100"/>
              <a:ext cx="2078006" cy="455958"/>
            </a:xfrm>
            <a:prstGeom prst="rect">
              <a:avLst/>
            </a:prstGeom>
          </p:spPr>
          <p:txBody>
            <a:bodyPr lIns="50800" tIns="50800" rIns="50800" bIns="50800" rtlCol="0" anchor="ctr"/>
            <a:lstStyle/>
            <a:p>
              <a:pPr algn="ctr">
                <a:lnSpc>
                  <a:spcPts val="4030"/>
                </a:lnSpc>
              </a:pPr>
              <a:r>
                <a:rPr lang="en-US" sz="3100">
                  <a:solidFill>
                    <a:srgbClr val="000001"/>
                  </a:solidFill>
                  <a:latin typeface="Cy Grotesk Key Bold"/>
                </a:rPr>
                <a:t>Exposure to Catalyst</a:t>
              </a:r>
            </a:p>
            <a:p>
              <a:pPr marL="0" lvl="0" indent="0" algn="ctr">
                <a:lnSpc>
                  <a:spcPts val="1690"/>
                </a:lnSpc>
              </a:pPr>
              <a:endParaRPr lang="en-US" sz="3100">
                <a:solidFill>
                  <a:srgbClr val="000001"/>
                </a:solidFill>
                <a:latin typeface="Cy Grotesk Key Bold"/>
              </a:endParaRPr>
            </a:p>
          </p:txBody>
        </p:sp>
      </p:grpSp>
      <p:sp>
        <p:nvSpPr>
          <p:cNvPr id="14" name="AutoShape 14"/>
          <p:cNvSpPr/>
          <p:nvPr/>
        </p:nvSpPr>
        <p:spPr>
          <a:xfrm>
            <a:off x="10477500" y="4119401"/>
            <a:ext cx="6286292" cy="0"/>
          </a:xfrm>
          <a:prstGeom prst="line">
            <a:avLst/>
          </a:prstGeom>
          <a:ln w="47625" cap="flat">
            <a:solidFill>
              <a:srgbClr val="CCCCCC"/>
            </a:solidFill>
            <a:prstDash val="solid"/>
            <a:headEnd type="none" w="sm" len="sm"/>
            <a:tailEnd type="none" w="sm" len="sm"/>
          </a:ln>
        </p:spPr>
      </p:sp>
      <p:sp>
        <p:nvSpPr>
          <p:cNvPr id="15" name="AutoShape 15"/>
          <p:cNvSpPr/>
          <p:nvPr/>
        </p:nvSpPr>
        <p:spPr>
          <a:xfrm>
            <a:off x="10477500" y="6643607"/>
            <a:ext cx="6286265" cy="0"/>
          </a:xfrm>
          <a:prstGeom prst="line">
            <a:avLst/>
          </a:prstGeom>
          <a:ln w="47625" cap="flat">
            <a:solidFill>
              <a:srgbClr val="CCCCCC"/>
            </a:solidFill>
            <a:prstDash val="solid"/>
            <a:headEnd type="none" w="sm" len="sm"/>
            <a:tailEnd type="none" w="sm" len="sm"/>
          </a:ln>
        </p:spPr>
      </p:sp>
      <p:sp>
        <p:nvSpPr>
          <p:cNvPr id="16" name="Freeform 16"/>
          <p:cNvSpPr/>
          <p:nvPr/>
        </p:nvSpPr>
        <p:spPr>
          <a:xfrm>
            <a:off x="1699022" y="5756378"/>
            <a:ext cx="3948906" cy="4406032"/>
          </a:xfrm>
          <a:custGeom>
            <a:avLst/>
            <a:gdLst/>
            <a:ahLst/>
            <a:cxnLst/>
            <a:rect l="l" t="t" r="r" b="b"/>
            <a:pathLst>
              <a:path w="3948906" h="4406032">
                <a:moveTo>
                  <a:pt x="0" y="0"/>
                </a:moveTo>
                <a:lnTo>
                  <a:pt x="3948906" y="0"/>
                </a:lnTo>
                <a:lnTo>
                  <a:pt x="3948906" y="4406032"/>
                </a:lnTo>
                <a:lnTo>
                  <a:pt x="0" y="44060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grpSp>
        <p:nvGrpSpPr>
          <p:cNvPr id="17" name="Group 17"/>
          <p:cNvGrpSpPr/>
          <p:nvPr/>
        </p:nvGrpSpPr>
        <p:grpSpPr>
          <a:xfrm rot="-5400000">
            <a:off x="13811250" y="-3987390"/>
            <a:ext cx="190500" cy="10096500"/>
            <a:chOff x="0" y="0"/>
            <a:chExt cx="34223" cy="1813803"/>
          </a:xfrm>
        </p:grpSpPr>
        <p:sp>
          <p:nvSpPr>
            <p:cNvPr id="18" name="Freeform 18"/>
            <p:cNvSpPr/>
            <p:nvPr/>
          </p:nvSpPr>
          <p:spPr>
            <a:xfrm>
              <a:off x="0" y="0"/>
              <a:ext cx="34223" cy="1813803"/>
            </a:xfrm>
            <a:custGeom>
              <a:avLst/>
              <a:gdLst/>
              <a:ahLst/>
              <a:cxnLst/>
              <a:rect l="l" t="t" r="r" b="b"/>
              <a:pathLst>
                <a:path w="34223" h="1813803">
                  <a:moveTo>
                    <a:pt x="0" y="0"/>
                  </a:moveTo>
                  <a:lnTo>
                    <a:pt x="34223" y="0"/>
                  </a:lnTo>
                  <a:lnTo>
                    <a:pt x="34223" y="1813803"/>
                  </a:lnTo>
                  <a:lnTo>
                    <a:pt x="0" y="1813803"/>
                  </a:lnTo>
                  <a:close/>
                </a:path>
              </a:pathLst>
            </a:custGeom>
            <a:solidFill>
              <a:srgbClr val="000001"/>
            </a:solidFill>
            <a:ln cap="sq">
              <a:noFill/>
              <a:prstDash val="solid"/>
              <a:miter/>
            </a:ln>
          </p:spPr>
        </p:sp>
        <p:sp>
          <p:nvSpPr>
            <p:cNvPr id="19" name="TextBox 19"/>
            <p:cNvSpPr txBox="1"/>
            <p:nvPr/>
          </p:nvSpPr>
          <p:spPr>
            <a:xfrm>
              <a:off x="0" y="9525"/>
              <a:ext cx="34223" cy="1804278"/>
            </a:xfrm>
            <a:prstGeom prst="rect">
              <a:avLst/>
            </a:prstGeom>
          </p:spPr>
          <p:txBody>
            <a:bodyPr lIns="254000" tIns="254000" rIns="254000" bIns="254000" rtlCol="0" anchor="ctr"/>
            <a:lstStyle/>
            <a:p>
              <a:pPr marL="0" lvl="0" indent="0" algn="ctr">
                <a:lnSpc>
                  <a:spcPts val="6324"/>
                </a:lnSpc>
                <a:spcBef>
                  <a:spcPct val="0"/>
                </a:spcBef>
              </a:pPr>
              <a:endParaRPr/>
            </a:p>
          </p:txBody>
        </p:sp>
      </p:grpSp>
      <p:grpSp>
        <p:nvGrpSpPr>
          <p:cNvPr id="20" name="Group 20"/>
          <p:cNvGrpSpPr/>
          <p:nvPr/>
        </p:nvGrpSpPr>
        <p:grpSpPr>
          <a:xfrm>
            <a:off x="11932771" y="9144000"/>
            <a:ext cx="708958" cy="774650"/>
            <a:chOff x="0" y="0"/>
            <a:chExt cx="945278" cy="1032867"/>
          </a:xfrm>
        </p:grpSpPr>
        <p:grpSp>
          <p:nvGrpSpPr>
            <p:cNvPr id="21" name="Group 21"/>
            <p:cNvGrpSpPr/>
            <p:nvPr/>
          </p:nvGrpSpPr>
          <p:grpSpPr>
            <a:xfrm>
              <a:off x="383739" y="0"/>
              <a:ext cx="177800" cy="406400"/>
              <a:chOff x="0" y="0"/>
              <a:chExt cx="35121" cy="80277"/>
            </a:xfrm>
          </p:grpSpPr>
          <p:sp>
            <p:nvSpPr>
              <p:cNvPr id="22" name="Freeform 22"/>
              <p:cNvSpPr/>
              <p:nvPr/>
            </p:nvSpPr>
            <p:spPr>
              <a:xfrm>
                <a:off x="0" y="0"/>
                <a:ext cx="35121" cy="80277"/>
              </a:xfrm>
              <a:custGeom>
                <a:avLst/>
                <a:gdLst/>
                <a:ahLst/>
                <a:cxnLst/>
                <a:rect l="l" t="t" r="r" b="b"/>
                <a:pathLst>
                  <a:path w="35121" h="80277">
                    <a:moveTo>
                      <a:pt x="0" y="0"/>
                    </a:moveTo>
                    <a:lnTo>
                      <a:pt x="35121" y="0"/>
                    </a:lnTo>
                    <a:lnTo>
                      <a:pt x="35121" y="80277"/>
                    </a:lnTo>
                    <a:lnTo>
                      <a:pt x="0" y="80277"/>
                    </a:lnTo>
                    <a:close/>
                  </a:path>
                </a:pathLst>
              </a:custGeom>
              <a:solidFill>
                <a:srgbClr val="000001"/>
              </a:solidFill>
            </p:spPr>
          </p:sp>
          <p:sp>
            <p:nvSpPr>
              <p:cNvPr id="23" name="TextBox 23"/>
              <p:cNvSpPr txBox="1"/>
              <p:nvPr/>
            </p:nvSpPr>
            <p:spPr>
              <a:xfrm>
                <a:off x="0" y="-47625"/>
                <a:ext cx="35121" cy="127902"/>
              </a:xfrm>
              <a:prstGeom prst="rect">
                <a:avLst/>
              </a:prstGeom>
            </p:spPr>
            <p:txBody>
              <a:bodyPr lIns="50800" tIns="50800" rIns="50800" bIns="50800" rtlCol="0" anchor="ctr"/>
              <a:lstStyle/>
              <a:p>
                <a:pPr algn="ctr">
                  <a:lnSpc>
                    <a:spcPts val="2800"/>
                  </a:lnSpc>
                </a:pPr>
                <a:endParaRPr/>
              </a:p>
            </p:txBody>
          </p:sp>
        </p:grpSp>
        <p:grpSp>
          <p:nvGrpSpPr>
            <p:cNvPr id="24" name="Group 24"/>
            <p:cNvGrpSpPr/>
            <p:nvPr/>
          </p:nvGrpSpPr>
          <p:grpSpPr>
            <a:xfrm>
              <a:off x="0" y="205749"/>
              <a:ext cx="945278" cy="827118"/>
              <a:chOff x="0" y="0"/>
              <a:chExt cx="812800" cy="711200"/>
            </a:xfrm>
          </p:grpSpPr>
          <p:sp>
            <p:nvSpPr>
              <p:cNvPr id="25" name="Freeform 25"/>
              <p:cNvSpPr/>
              <p:nvPr/>
            </p:nvSpPr>
            <p:spPr>
              <a:xfrm>
                <a:off x="64457" y="95058"/>
                <a:ext cx="683887" cy="616142"/>
              </a:xfrm>
              <a:custGeom>
                <a:avLst/>
                <a:gdLst/>
                <a:ahLst/>
                <a:cxnLst/>
                <a:rect l="l" t="t" r="r" b="b"/>
                <a:pathLst>
                  <a:path w="683887" h="616142">
                    <a:moveTo>
                      <a:pt x="423212" y="47162"/>
                    </a:moveTo>
                    <a:lnTo>
                      <a:pt x="667074" y="473922"/>
                    </a:lnTo>
                    <a:cubicBezTo>
                      <a:pt x="683886" y="503343"/>
                      <a:pt x="683766" y="539488"/>
                      <a:pt x="666758" y="568796"/>
                    </a:cubicBezTo>
                    <a:cubicBezTo>
                      <a:pt x="649750" y="598104"/>
                      <a:pt x="618426" y="616142"/>
                      <a:pt x="584541" y="616142"/>
                    </a:cubicBezTo>
                    <a:lnTo>
                      <a:pt x="99345" y="616142"/>
                    </a:lnTo>
                    <a:cubicBezTo>
                      <a:pt x="65460" y="616142"/>
                      <a:pt x="34136" y="598104"/>
                      <a:pt x="17128" y="568796"/>
                    </a:cubicBezTo>
                    <a:cubicBezTo>
                      <a:pt x="120" y="539488"/>
                      <a:pt x="0" y="503343"/>
                      <a:pt x="16812" y="473922"/>
                    </a:cubicBezTo>
                    <a:lnTo>
                      <a:pt x="260674" y="47162"/>
                    </a:lnTo>
                    <a:cubicBezTo>
                      <a:pt x="277339" y="17998"/>
                      <a:pt x="308354" y="0"/>
                      <a:pt x="341943" y="0"/>
                    </a:cubicBezTo>
                    <a:cubicBezTo>
                      <a:pt x="375532" y="0"/>
                      <a:pt x="406547" y="17998"/>
                      <a:pt x="423212" y="47162"/>
                    </a:cubicBezTo>
                    <a:close/>
                  </a:path>
                </a:pathLst>
              </a:custGeom>
              <a:solidFill>
                <a:srgbClr val="000000">
                  <a:alpha val="0"/>
                </a:srgbClr>
              </a:solidFill>
              <a:ln w="123825" cap="sq">
                <a:solidFill>
                  <a:srgbClr val="000000"/>
                </a:solidFill>
                <a:prstDash val="solid"/>
                <a:miter/>
              </a:ln>
            </p:spPr>
          </p:sp>
          <p:sp>
            <p:nvSpPr>
              <p:cNvPr id="26" name="TextBox 26"/>
              <p:cNvSpPr txBox="1"/>
              <p:nvPr/>
            </p:nvSpPr>
            <p:spPr>
              <a:xfrm>
                <a:off x="127000" y="282575"/>
                <a:ext cx="558800" cy="377825"/>
              </a:xfrm>
              <a:prstGeom prst="rect">
                <a:avLst/>
              </a:prstGeom>
            </p:spPr>
            <p:txBody>
              <a:bodyPr lIns="50800" tIns="50800" rIns="50800" bIns="50800" rtlCol="0" anchor="ctr"/>
              <a:lstStyle/>
              <a:p>
                <a:pPr algn="ctr">
                  <a:lnSpc>
                    <a:spcPts val="2800"/>
                  </a:lnSpc>
                </a:pPr>
                <a:endParaRPr/>
              </a:p>
            </p:txBody>
          </p:sp>
        </p:grpSp>
      </p:grpSp>
      <p:grpSp>
        <p:nvGrpSpPr>
          <p:cNvPr id="27" name="Group 27"/>
          <p:cNvGrpSpPr/>
          <p:nvPr/>
        </p:nvGrpSpPr>
        <p:grpSpPr>
          <a:xfrm>
            <a:off x="567286" y="3805909"/>
            <a:ext cx="5655714" cy="1080416"/>
            <a:chOff x="0" y="0"/>
            <a:chExt cx="2160493" cy="412721"/>
          </a:xfrm>
        </p:grpSpPr>
        <p:sp>
          <p:nvSpPr>
            <p:cNvPr id="28" name="Freeform 28"/>
            <p:cNvSpPr/>
            <p:nvPr/>
          </p:nvSpPr>
          <p:spPr>
            <a:xfrm>
              <a:off x="0" y="0"/>
              <a:ext cx="2160493" cy="412721"/>
            </a:xfrm>
            <a:custGeom>
              <a:avLst/>
              <a:gdLst/>
              <a:ahLst/>
              <a:cxnLst/>
              <a:rect l="l" t="t" r="r" b="b"/>
              <a:pathLst>
                <a:path w="2160493" h="412721">
                  <a:moveTo>
                    <a:pt x="0" y="0"/>
                  </a:moveTo>
                  <a:lnTo>
                    <a:pt x="2160493" y="0"/>
                  </a:lnTo>
                  <a:lnTo>
                    <a:pt x="2160493" y="412721"/>
                  </a:lnTo>
                  <a:lnTo>
                    <a:pt x="0" y="412721"/>
                  </a:lnTo>
                  <a:close/>
                </a:path>
              </a:pathLst>
            </a:custGeom>
            <a:solidFill>
              <a:srgbClr val="F9C784"/>
            </a:solidFill>
          </p:spPr>
        </p:sp>
        <p:sp>
          <p:nvSpPr>
            <p:cNvPr id="29" name="TextBox 29"/>
            <p:cNvSpPr txBox="1"/>
            <p:nvPr/>
          </p:nvSpPr>
          <p:spPr>
            <a:xfrm>
              <a:off x="0" y="-28575"/>
              <a:ext cx="2160493" cy="441296"/>
            </a:xfrm>
            <a:prstGeom prst="rect">
              <a:avLst/>
            </a:prstGeom>
          </p:spPr>
          <p:txBody>
            <a:bodyPr lIns="50800" tIns="50800" rIns="50800" bIns="50800" rtlCol="0" anchor="ctr"/>
            <a:lstStyle/>
            <a:p>
              <a:pPr marL="0" lvl="0" indent="0" algn="ctr">
                <a:lnSpc>
                  <a:spcPts val="4680"/>
                </a:lnSpc>
              </a:pPr>
              <a:r>
                <a:rPr lang="en-US" sz="3600">
                  <a:solidFill>
                    <a:srgbClr val="000001"/>
                  </a:solidFill>
                  <a:latin typeface="Cy Grotesk Key Bold"/>
                </a:rPr>
                <a:t> REACTIONS</a:t>
              </a:r>
            </a:p>
          </p:txBody>
        </p:sp>
      </p:grpSp>
      <p:grpSp>
        <p:nvGrpSpPr>
          <p:cNvPr id="30" name="Group 30"/>
          <p:cNvGrpSpPr/>
          <p:nvPr/>
        </p:nvGrpSpPr>
        <p:grpSpPr>
          <a:xfrm>
            <a:off x="1354720" y="5075915"/>
            <a:ext cx="5439780" cy="1067119"/>
            <a:chOff x="0" y="0"/>
            <a:chExt cx="2078006" cy="407641"/>
          </a:xfrm>
        </p:grpSpPr>
        <p:sp>
          <p:nvSpPr>
            <p:cNvPr id="31" name="Freeform 31"/>
            <p:cNvSpPr/>
            <p:nvPr/>
          </p:nvSpPr>
          <p:spPr>
            <a:xfrm>
              <a:off x="0" y="0"/>
              <a:ext cx="2078006" cy="407641"/>
            </a:xfrm>
            <a:custGeom>
              <a:avLst/>
              <a:gdLst/>
              <a:ahLst/>
              <a:cxnLst/>
              <a:rect l="l" t="t" r="r" b="b"/>
              <a:pathLst>
                <a:path w="2078006" h="407641">
                  <a:moveTo>
                    <a:pt x="0" y="0"/>
                  </a:moveTo>
                  <a:lnTo>
                    <a:pt x="2078006" y="0"/>
                  </a:lnTo>
                  <a:lnTo>
                    <a:pt x="2078006" y="407641"/>
                  </a:lnTo>
                  <a:lnTo>
                    <a:pt x="0" y="407641"/>
                  </a:lnTo>
                  <a:close/>
                </a:path>
              </a:pathLst>
            </a:custGeom>
            <a:solidFill>
              <a:srgbClr val="86BFB3"/>
            </a:solidFill>
          </p:spPr>
        </p:sp>
        <p:sp>
          <p:nvSpPr>
            <p:cNvPr id="32" name="TextBox 32"/>
            <p:cNvSpPr txBox="1"/>
            <p:nvPr/>
          </p:nvSpPr>
          <p:spPr>
            <a:xfrm>
              <a:off x="0" y="-47625"/>
              <a:ext cx="2078006" cy="455266"/>
            </a:xfrm>
            <a:prstGeom prst="rect">
              <a:avLst/>
            </a:prstGeom>
          </p:spPr>
          <p:txBody>
            <a:bodyPr lIns="50800" tIns="50800" rIns="50800" bIns="50800" rtlCol="0" anchor="ctr"/>
            <a:lstStyle/>
            <a:p>
              <a:pPr algn="ctr">
                <a:lnSpc>
                  <a:spcPts val="3900"/>
                </a:lnSpc>
              </a:pPr>
              <a:r>
                <a:rPr lang="en-US" sz="3000">
                  <a:solidFill>
                    <a:srgbClr val="000001"/>
                  </a:solidFill>
                  <a:latin typeface="Cy Grotesk Key Bold"/>
                </a:rPr>
                <a:t> Product Separation </a:t>
              </a:r>
            </a:p>
            <a:p>
              <a:pPr marL="0" lvl="0" indent="0" algn="ctr">
                <a:lnSpc>
                  <a:spcPts val="1040"/>
                </a:lnSpc>
              </a:pPr>
              <a:endParaRPr lang="en-US" sz="3000">
                <a:solidFill>
                  <a:srgbClr val="000001"/>
                </a:solidFill>
                <a:latin typeface="Cy Grotesk Key Bold"/>
              </a:endParaRPr>
            </a:p>
          </p:txBody>
        </p:sp>
      </p:grpSp>
      <p:grpSp>
        <p:nvGrpSpPr>
          <p:cNvPr id="33" name="Group 33"/>
          <p:cNvGrpSpPr/>
          <p:nvPr/>
        </p:nvGrpSpPr>
        <p:grpSpPr>
          <a:xfrm>
            <a:off x="1524000" y="7302521"/>
            <a:ext cx="5655714" cy="1034119"/>
            <a:chOff x="0" y="0"/>
            <a:chExt cx="2160493" cy="395035"/>
          </a:xfrm>
        </p:grpSpPr>
        <p:sp>
          <p:nvSpPr>
            <p:cNvPr id="34" name="Freeform 34"/>
            <p:cNvSpPr/>
            <p:nvPr/>
          </p:nvSpPr>
          <p:spPr>
            <a:xfrm>
              <a:off x="0" y="0"/>
              <a:ext cx="2160493" cy="395035"/>
            </a:xfrm>
            <a:custGeom>
              <a:avLst/>
              <a:gdLst/>
              <a:ahLst/>
              <a:cxnLst/>
              <a:rect l="l" t="t" r="r" b="b"/>
              <a:pathLst>
                <a:path w="2160493" h="395035">
                  <a:moveTo>
                    <a:pt x="0" y="0"/>
                  </a:moveTo>
                  <a:lnTo>
                    <a:pt x="2160493" y="0"/>
                  </a:lnTo>
                  <a:lnTo>
                    <a:pt x="2160493" y="395035"/>
                  </a:lnTo>
                  <a:lnTo>
                    <a:pt x="0" y="395035"/>
                  </a:lnTo>
                  <a:close/>
                </a:path>
              </a:pathLst>
            </a:custGeom>
            <a:solidFill>
              <a:srgbClr val="F9C784"/>
            </a:solidFill>
          </p:spPr>
        </p:sp>
        <p:sp>
          <p:nvSpPr>
            <p:cNvPr id="35" name="TextBox 35"/>
            <p:cNvSpPr txBox="1"/>
            <p:nvPr/>
          </p:nvSpPr>
          <p:spPr>
            <a:xfrm>
              <a:off x="0" y="-38100"/>
              <a:ext cx="2160493" cy="433135"/>
            </a:xfrm>
            <a:prstGeom prst="rect">
              <a:avLst/>
            </a:prstGeom>
          </p:spPr>
          <p:txBody>
            <a:bodyPr lIns="50800" tIns="50800" rIns="50800" bIns="50800" rtlCol="0" anchor="ctr"/>
            <a:lstStyle/>
            <a:p>
              <a:pPr marL="0" lvl="0" indent="0" algn="ctr">
                <a:lnSpc>
                  <a:spcPts val="3120"/>
                </a:lnSpc>
              </a:pPr>
              <a:r>
                <a:rPr lang="en-US" sz="2400">
                  <a:solidFill>
                    <a:srgbClr val="000001"/>
                  </a:solidFill>
                  <a:latin typeface="Cy Grotesk Key Bold"/>
                </a:rPr>
                <a:t> FINAL PRODUCT RECOVERY</a:t>
              </a:r>
            </a:p>
          </p:txBody>
        </p:sp>
      </p:grpSp>
      <p:grpSp>
        <p:nvGrpSpPr>
          <p:cNvPr id="36" name="Group 36"/>
          <p:cNvGrpSpPr/>
          <p:nvPr/>
        </p:nvGrpSpPr>
        <p:grpSpPr>
          <a:xfrm>
            <a:off x="1847902" y="8579582"/>
            <a:ext cx="5439780" cy="1357436"/>
            <a:chOff x="0" y="0"/>
            <a:chExt cx="2078006" cy="518543"/>
          </a:xfrm>
        </p:grpSpPr>
        <p:sp>
          <p:nvSpPr>
            <p:cNvPr id="37" name="Freeform 37"/>
            <p:cNvSpPr/>
            <p:nvPr/>
          </p:nvSpPr>
          <p:spPr>
            <a:xfrm>
              <a:off x="0" y="0"/>
              <a:ext cx="2078006" cy="518543"/>
            </a:xfrm>
            <a:custGeom>
              <a:avLst/>
              <a:gdLst/>
              <a:ahLst/>
              <a:cxnLst/>
              <a:rect l="l" t="t" r="r" b="b"/>
              <a:pathLst>
                <a:path w="2078006" h="518543">
                  <a:moveTo>
                    <a:pt x="0" y="0"/>
                  </a:moveTo>
                  <a:lnTo>
                    <a:pt x="2078006" y="0"/>
                  </a:lnTo>
                  <a:lnTo>
                    <a:pt x="2078006" y="518543"/>
                  </a:lnTo>
                  <a:lnTo>
                    <a:pt x="0" y="518543"/>
                  </a:lnTo>
                  <a:close/>
                </a:path>
              </a:pathLst>
            </a:custGeom>
            <a:solidFill>
              <a:srgbClr val="86BFB3"/>
            </a:solidFill>
          </p:spPr>
        </p:sp>
        <p:sp>
          <p:nvSpPr>
            <p:cNvPr id="38" name="TextBox 38"/>
            <p:cNvSpPr txBox="1"/>
            <p:nvPr/>
          </p:nvSpPr>
          <p:spPr>
            <a:xfrm>
              <a:off x="0" y="-38100"/>
              <a:ext cx="2078006" cy="556643"/>
            </a:xfrm>
            <a:prstGeom prst="rect">
              <a:avLst/>
            </a:prstGeom>
          </p:spPr>
          <p:txBody>
            <a:bodyPr lIns="50800" tIns="50800" rIns="50800" bIns="50800" rtlCol="0" anchor="ctr"/>
            <a:lstStyle/>
            <a:p>
              <a:pPr algn="ctr">
                <a:lnSpc>
                  <a:spcPts val="3510"/>
                </a:lnSpc>
              </a:pPr>
              <a:r>
                <a:rPr lang="en-US" sz="2700">
                  <a:solidFill>
                    <a:srgbClr val="000001"/>
                  </a:solidFill>
                  <a:latin typeface="Cy Grotesk Key Bold"/>
                </a:rPr>
                <a:t>Catalyst Regeneration</a:t>
              </a:r>
            </a:p>
            <a:p>
              <a:pPr marL="0" lvl="0" indent="0" algn="ctr">
                <a:lnSpc>
                  <a:spcPts val="1690"/>
                </a:lnSpc>
              </a:pPr>
              <a:endParaRPr lang="en-US" sz="2700">
                <a:solidFill>
                  <a:srgbClr val="000001"/>
                </a:solidFill>
                <a:latin typeface="Cy Grotesk Key Bold"/>
              </a:endParaRPr>
            </a:p>
          </p:txBody>
        </p:sp>
      </p:grpSp>
      <p:sp>
        <p:nvSpPr>
          <p:cNvPr id="39" name="Freeform 39"/>
          <p:cNvSpPr/>
          <p:nvPr/>
        </p:nvSpPr>
        <p:spPr>
          <a:xfrm>
            <a:off x="15050603" y="1060860"/>
            <a:ext cx="4732069" cy="2409004"/>
          </a:xfrm>
          <a:custGeom>
            <a:avLst/>
            <a:gdLst/>
            <a:ahLst/>
            <a:cxnLst/>
            <a:rect l="l" t="t" r="r" b="b"/>
            <a:pathLst>
              <a:path w="4732069" h="2409004">
                <a:moveTo>
                  <a:pt x="0" y="0"/>
                </a:moveTo>
                <a:lnTo>
                  <a:pt x="4732069" y="0"/>
                </a:lnTo>
                <a:lnTo>
                  <a:pt x="4732069" y="2409005"/>
                </a:lnTo>
                <a:lnTo>
                  <a:pt x="0" y="240900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40" name="Group 40"/>
          <p:cNvGrpSpPr/>
          <p:nvPr/>
        </p:nvGrpSpPr>
        <p:grpSpPr>
          <a:xfrm>
            <a:off x="7285557" y="2395300"/>
            <a:ext cx="2569281" cy="945285"/>
            <a:chOff x="0" y="0"/>
            <a:chExt cx="676683" cy="248964"/>
          </a:xfrm>
        </p:grpSpPr>
        <p:sp>
          <p:nvSpPr>
            <p:cNvPr id="41" name="Freeform 41"/>
            <p:cNvSpPr/>
            <p:nvPr/>
          </p:nvSpPr>
          <p:spPr>
            <a:xfrm>
              <a:off x="0" y="0"/>
              <a:ext cx="676683" cy="248964"/>
            </a:xfrm>
            <a:custGeom>
              <a:avLst/>
              <a:gdLst/>
              <a:ahLst/>
              <a:cxnLst/>
              <a:rect l="l" t="t" r="r" b="b"/>
              <a:pathLst>
                <a:path w="676683" h="248964">
                  <a:moveTo>
                    <a:pt x="124482" y="0"/>
                  </a:moveTo>
                  <a:lnTo>
                    <a:pt x="552201" y="0"/>
                  </a:lnTo>
                  <a:cubicBezTo>
                    <a:pt x="620951" y="0"/>
                    <a:pt x="676683" y="55732"/>
                    <a:pt x="676683" y="124482"/>
                  </a:cubicBezTo>
                  <a:lnTo>
                    <a:pt x="676683" y="124482"/>
                  </a:lnTo>
                  <a:cubicBezTo>
                    <a:pt x="676683" y="157497"/>
                    <a:pt x="663568" y="189159"/>
                    <a:pt x="640223" y="212504"/>
                  </a:cubicBezTo>
                  <a:cubicBezTo>
                    <a:pt x="616878" y="235849"/>
                    <a:pt x="585216" y="248964"/>
                    <a:pt x="552201" y="248964"/>
                  </a:cubicBezTo>
                  <a:lnTo>
                    <a:pt x="124482" y="248964"/>
                  </a:lnTo>
                  <a:cubicBezTo>
                    <a:pt x="91467" y="248964"/>
                    <a:pt x="59805" y="235849"/>
                    <a:pt x="36460" y="212504"/>
                  </a:cubicBezTo>
                  <a:cubicBezTo>
                    <a:pt x="13115" y="189159"/>
                    <a:pt x="0" y="157497"/>
                    <a:pt x="0" y="124482"/>
                  </a:cubicBezTo>
                  <a:lnTo>
                    <a:pt x="0" y="124482"/>
                  </a:lnTo>
                  <a:cubicBezTo>
                    <a:pt x="0" y="91467"/>
                    <a:pt x="13115" y="59805"/>
                    <a:pt x="36460" y="36460"/>
                  </a:cubicBezTo>
                  <a:cubicBezTo>
                    <a:pt x="59805" y="13115"/>
                    <a:pt x="91467" y="0"/>
                    <a:pt x="124482" y="0"/>
                  </a:cubicBezTo>
                  <a:close/>
                </a:path>
              </a:pathLst>
            </a:custGeom>
            <a:solidFill>
              <a:srgbClr val="A7CDEF"/>
            </a:solidFill>
          </p:spPr>
        </p:sp>
        <p:sp>
          <p:nvSpPr>
            <p:cNvPr id="42" name="TextBox 42"/>
            <p:cNvSpPr txBox="1"/>
            <p:nvPr/>
          </p:nvSpPr>
          <p:spPr>
            <a:xfrm>
              <a:off x="0" y="-38100"/>
              <a:ext cx="676683" cy="287064"/>
            </a:xfrm>
            <a:prstGeom prst="rect">
              <a:avLst/>
            </a:prstGeom>
          </p:spPr>
          <p:txBody>
            <a:bodyPr lIns="50800" tIns="50800" rIns="50800" bIns="50800" rtlCol="0" anchor="ctr"/>
            <a:lstStyle/>
            <a:p>
              <a:pPr algn="ctr">
                <a:lnSpc>
                  <a:spcPts val="2660"/>
                </a:lnSpc>
              </a:pPr>
              <a:r>
                <a:rPr lang="en-US" sz="1900">
                  <a:solidFill>
                    <a:srgbClr val="231F20"/>
                  </a:solidFill>
                  <a:latin typeface="Cy Grotesk Key Semi-Bold"/>
                </a:rPr>
                <a:t>Isomerization of paraffins</a:t>
              </a:r>
            </a:p>
          </p:txBody>
        </p:sp>
      </p:grpSp>
      <p:sp>
        <p:nvSpPr>
          <p:cNvPr id="43" name="TextBox 43"/>
          <p:cNvSpPr txBox="1"/>
          <p:nvPr/>
        </p:nvSpPr>
        <p:spPr>
          <a:xfrm>
            <a:off x="9579681" y="1729465"/>
            <a:ext cx="7836956" cy="6607175"/>
          </a:xfrm>
          <a:prstGeom prst="rect">
            <a:avLst/>
          </a:prstGeom>
        </p:spPr>
        <p:txBody>
          <a:bodyPr lIns="0" tIns="0" rIns="0" bIns="0" rtlCol="0" anchor="t">
            <a:spAutoFit/>
          </a:bodyPr>
          <a:lstStyle/>
          <a:p>
            <a:pPr marL="539753" lvl="1" indent="-269876">
              <a:lnSpc>
                <a:spcPts val="3250"/>
              </a:lnSpc>
              <a:buFont typeface="Arial"/>
              <a:buChar char="•"/>
            </a:pPr>
            <a:r>
              <a:rPr lang="en-US" sz="2500">
                <a:solidFill>
                  <a:srgbClr val="000001"/>
                </a:solidFill>
                <a:latin typeface="Overpass Ultra-Bold"/>
              </a:rPr>
              <a:t>Benzene Formation:</a:t>
            </a:r>
          </a:p>
          <a:p>
            <a:pPr marL="539753" lvl="1" indent="-269876">
              <a:lnSpc>
                <a:spcPts val="3250"/>
              </a:lnSpc>
              <a:buFont typeface="Arial"/>
              <a:buChar char="•"/>
            </a:pPr>
            <a:r>
              <a:rPr lang="en-US" sz="2500">
                <a:solidFill>
                  <a:srgbClr val="000001"/>
                </a:solidFill>
                <a:latin typeface="Overpass Ultra-Bold"/>
              </a:rPr>
              <a:t>Dehydrogenation of cyclohexane : </a:t>
            </a:r>
          </a:p>
          <a:p>
            <a:pPr marL="539753" lvl="1" indent="-269876">
              <a:lnSpc>
                <a:spcPts val="3250"/>
              </a:lnSpc>
              <a:buFont typeface="Arial"/>
              <a:buChar char="•"/>
            </a:pPr>
            <a:r>
              <a:rPr lang="en-US" sz="2500">
                <a:solidFill>
                  <a:srgbClr val="000001"/>
                </a:solidFill>
                <a:latin typeface="Overpass"/>
              </a:rPr>
              <a:t>C6H12 → C6H6 + 3H2</a:t>
            </a:r>
          </a:p>
          <a:p>
            <a:pPr marL="539753" lvl="1" indent="-269876">
              <a:lnSpc>
                <a:spcPts val="3250"/>
              </a:lnSpc>
              <a:buFont typeface="Arial"/>
              <a:buChar char="•"/>
            </a:pPr>
            <a:r>
              <a:rPr lang="en-US" sz="2500">
                <a:solidFill>
                  <a:srgbClr val="000001"/>
                </a:solidFill>
                <a:latin typeface="Overpass Ultra-Bold"/>
              </a:rPr>
              <a:t>Toluene Formation:</a:t>
            </a:r>
          </a:p>
          <a:p>
            <a:pPr marL="539753" lvl="1" indent="-269876">
              <a:lnSpc>
                <a:spcPts val="3250"/>
              </a:lnSpc>
              <a:buFont typeface="Arial"/>
              <a:buChar char="•"/>
            </a:pPr>
            <a:r>
              <a:rPr lang="en-US" sz="2500">
                <a:solidFill>
                  <a:srgbClr val="000001"/>
                </a:solidFill>
                <a:latin typeface="Overpass Ultra-Bold"/>
              </a:rPr>
              <a:t>Dehydrogenation of Methylcyclohexane</a:t>
            </a:r>
            <a:r>
              <a:rPr lang="en-US" sz="2500">
                <a:solidFill>
                  <a:srgbClr val="000001"/>
                </a:solidFill>
                <a:latin typeface="Overpass"/>
              </a:rPr>
              <a:t>:</a:t>
            </a:r>
          </a:p>
          <a:p>
            <a:pPr marL="539753" lvl="1" indent="-269876">
              <a:lnSpc>
                <a:spcPts val="3250"/>
              </a:lnSpc>
              <a:buFont typeface="Arial"/>
              <a:buChar char="•"/>
            </a:pPr>
            <a:r>
              <a:rPr lang="en-US" sz="2500">
                <a:solidFill>
                  <a:srgbClr val="000001"/>
                </a:solidFill>
                <a:latin typeface="Overpass"/>
              </a:rPr>
              <a:t>C7H14 → C7H8 + 3H2</a:t>
            </a:r>
          </a:p>
          <a:p>
            <a:pPr marL="539753" lvl="1" indent="-269876">
              <a:lnSpc>
                <a:spcPts val="3250"/>
              </a:lnSpc>
              <a:buFont typeface="Arial"/>
              <a:buChar char="•"/>
            </a:pPr>
            <a:r>
              <a:rPr lang="en-US" sz="2500">
                <a:solidFill>
                  <a:srgbClr val="000001"/>
                </a:solidFill>
                <a:latin typeface="Overpass Ultra-Bold"/>
              </a:rPr>
              <a:t>Isomerization of Xylene:</a:t>
            </a:r>
          </a:p>
          <a:p>
            <a:pPr marL="539753" lvl="1" indent="-269876">
              <a:lnSpc>
                <a:spcPts val="3250"/>
              </a:lnSpc>
              <a:buFont typeface="Arial"/>
              <a:buChar char="•"/>
            </a:pPr>
            <a:r>
              <a:rPr lang="en-US" sz="2500">
                <a:solidFill>
                  <a:srgbClr val="000001"/>
                </a:solidFill>
                <a:latin typeface="Overpass"/>
              </a:rPr>
              <a:t>C8H10 → C7H8 + CH4</a:t>
            </a:r>
          </a:p>
          <a:p>
            <a:pPr marL="539753" lvl="1" indent="-269876">
              <a:lnSpc>
                <a:spcPts val="3250"/>
              </a:lnSpc>
              <a:buFont typeface="Arial"/>
              <a:buChar char="•"/>
            </a:pPr>
            <a:r>
              <a:rPr lang="en-US" sz="2500">
                <a:solidFill>
                  <a:srgbClr val="000001"/>
                </a:solidFill>
                <a:latin typeface="Overpass Ultra-Bold"/>
              </a:rPr>
              <a:t>Xylene Formation:</a:t>
            </a:r>
          </a:p>
          <a:p>
            <a:pPr marL="539753" lvl="1" indent="-269876">
              <a:lnSpc>
                <a:spcPts val="3250"/>
              </a:lnSpc>
              <a:buFont typeface="Arial"/>
              <a:buChar char="•"/>
            </a:pPr>
            <a:r>
              <a:rPr lang="en-US" sz="2500">
                <a:solidFill>
                  <a:srgbClr val="000001"/>
                </a:solidFill>
                <a:latin typeface="Overpass Ultra-Bold"/>
              </a:rPr>
              <a:t>Dehydrogenation of Ethylbenzene:</a:t>
            </a:r>
          </a:p>
          <a:p>
            <a:pPr marL="539753" lvl="1" indent="-269876">
              <a:lnSpc>
                <a:spcPts val="3250"/>
              </a:lnSpc>
              <a:buFont typeface="Arial"/>
              <a:buChar char="•"/>
            </a:pPr>
            <a:r>
              <a:rPr lang="en-US" sz="2500">
                <a:solidFill>
                  <a:srgbClr val="000001"/>
                </a:solidFill>
                <a:latin typeface="Overpass"/>
              </a:rPr>
              <a:t>  C8H10 → C8H8 + H2</a:t>
            </a:r>
          </a:p>
          <a:p>
            <a:pPr marL="539753" lvl="1" indent="-269876">
              <a:lnSpc>
                <a:spcPts val="3250"/>
              </a:lnSpc>
              <a:buFont typeface="Arial"/>
              <a:buChar char="•"/>
            </a:pPr>
            <a:r>
              <a:rPr lang="en-US" sz="2500">
                <a:solidFill>
                  <a:srgbClr val="000001"/>
                </a:solidFill>
                <a:latin typeface="Overpass Ultra-Bold"/>
              </a:rPr>
              <a:t>Isomerization of Ethylbenzene to form ortho-, meta-, and para-xylene:</a:t>
            </a:r>
          </a:p>
          <a:p>
            <a:pPr marL="539753" lvl="1" indent="-269876">
              <a:lnSpc>
                <a:spcPts val="3250"/>
              </a:lnSpc>
              <a:buFont typeface="Arial"/>
              <a:buChar char="•"/>
            </a:pPr>
            <a:r>
              <a:rPr lang="en-US" sz="2500">
                <a:solidFill>
                  <a:srgbClr val="000001"/>
                </a:solidFill>
                <a:latin typeface="Overpass"/>
              </a:rPr>
              <a:t>C8H10 → C8H10</a:t>
            </a:r>
          </a:p>
          <a:p>
            <a:pPr marL="539753" lvl="1" indent="-269876">
              <a:lnSpc>
                <a:spcPts val="3250"/>
              </a:lnSpc>
              <a:buFont typeface="Arial"/>
              <a:buChar char="•"/>
            </a:pPr>
            <a:r>
              <a:rPr lang="en-US" sz="2500">
                <a:solidFill>
                  <a:srgbClr val="000001"/>
                </a:solidFill>
                <a:latin typeface="Overpass Ultra-Bold"/>
              </a:rPr>
              <a:t>Methylation of Toluene:</a:t>
            </a:r>
          </a:p>
          <a:p>
            <a:pPr marL="539753" lvl="1" indent="-269876" algn="l">
              <a:lnSpc>
                <a:spcPts val="3250"/>
              </a:lnSpc>
              <a:buFont typeface="Arial"/>
              <a:buChar char="•"/>
            </a:pPr>
            <a:r>
              <a:rPr lang="en-US" sz="2500">
                <a:solidFill>
                  <a:srgbClr val="000001"/>
                </a:solidFill>
                <a:latin typeface="Overpass"/>
              </a:rPr>
              <a:t>2C7H8 + C2​H4 → C8H10 + C2H6</a:t>
            </a:r>
          </a:p>
        </p:txBody>
      </p:sp>
      <p:grpSp>
        <p:nvGrpSpPr>
          <p:cNvPr id="44" name="Group 44"/>
          <p:cNvGrpSpPr/>
          <p:nvPr/>
        </p:nvGrpSpPr>
        <p:grpSpPr>
          <a:xfrm>
            <a:off x="7285557" y="3634967"/>
            <a:ext cx="2569281" cy="1131342"/>
            <a:chOff x="0" y="0"/>
            <a:chExt cx="676683" cy="297967"/>
          </a:xfrm>
        </p:grpSpPr>
        <p:sp>
          <p:nvSpPr>
            <p:cNvPr id="45" name="Freeform 45"/>
            <p:cNvSpPr/>
            <p:nvPr/>
          </p:nvSpPr>
          <p:spPr>
            <a:xfrm>
              <a:off x="0" y="0"/>
              <a:ext cx="676683" cy="297967"/>
            </a:xfrm>
            <a:custGeom>
              <a:avLst/>
              <a:gdLst/>
              <a:ahLst/>
              <a:cxnLst/>
              <a:rect l="l" t="t" r="r" b="b"/>
              <a:pathLst>
                <a:path w="676683" h="297967">
                  <a:moveTo>
                    <a:pt x="148983" y="0"/>
                  </a:moveTo>
                  <a:lnTo>
                    <a:pt x="527700" y="0"/>
                  </a:lnTo>
                  <a:cubicBezTo>
                    <a:pt x="609981" y="0"/>
                    <a:pt x="676683" y="66702"/>
                    <a:pt x="676683" y="148983"/>
                  </a:cubicBezTo>
                  <a:lnTo>
                    <a:pt x="676683" y="148983"/>
                  </a:lnTo>
                  <a:cubicBezTo>
                    <a:pt x="676683" y="231264"/>
                    <a:pt x="609981" y="297967"/>
                    <a:pt x="527700" y="297967"/>
                  </a:cubicBezTo>
                  <a:lnTo>
                    <a:pt x="148983" y="297967"/>
                  </a:lnTo>
                  <a:cubicBezTo>
                    <a:pt x="66702" y="297967"/>
                    <a:pt x="0" y="231264"/>
                    <a:pt x="0" y="148983"/>
                  </a:cubicBezTo>
                  <a:lnTo>
                    <a:pt x="0" y="148983"/>
                  </a:lnTo>
                  <a:cubicBezTo>
                    <a:pt x="0" y="66702"/>
                    <a:pt x="66702" y="0"/>
                    <a:pt x="148983" y="0"/>
                  </a:cubicBezTo>
                  <a:close/>
                </a:path>
              </a:pathLst>
            </a:custGeom>
            <a:solidFill>
              <a:srgbClr val="A7CDEF"/>
            </a:solidFill>
          </p:spPr>
        </p:sp>
        <p:sp>
          <p:nvSpPr>
            <p:cNvPr id="46" name="TextBox 46"/>
            <p:cNvSpPr txBox="1"/>
            <p:nvPr/>
          </p:nvSpPr>
          <p:spPr>
            <a:xfrm>
              <a:off x="0" y="-38100"/>
              <a:ext cx="676683" cy="336067"/>
            </a:xfrm>
            <a:prstGeom prst="rect">
              <a:avLst/>
            </a:prstGeom>
          </p:spPr>
          <p:txBody>
            <a:bodyPr lIns="50800" tIns="50800" rIns="50800" bIns="50800" rtlCol="0" anchor="ctr"/>
            <a:lstStyle/>
            <a:p>
              <a:pPr algn="ctr">
                <a:lnSpc>
                  <a:spcPts val="2660"/>
                </a:lnSpc>
              </a:pPr>
              <a:r>
                <a:rPr lang="en-US" sz="1900">
                  <a:solidFill>
                    <a:srgbClr val="231F20"/>
                  </a:solidFill>
                  <a:latin typeface="Cy Grotesk Key Semi-Bold"/>
                </a:rPr>
                <a:t>Cyclization of paraffins to naphthenes</a:t>
              </a:r>
            </a:p>
          </p:txBody>
        </p:sp>
      </p:grpSp>
      <p:grpSp>
        <p:nvGrpSpPr>
          <p:cNvPr id="47" name="Group 47"/>
          <p:cNvGrpSpPr/>
          <p:nvPr/>
        </p:nvGrpSpPr>
        <p:grpSpPr>
          <a:xfrm>
            <a:off x="7285557" y="5061584"/>
            <a:ext cx="2569281" cy="1131342"/>
            <a:chOff x="0" y="0"/>
            <a:chExt cx="676683" cy="297967"/>
          </a:xfrm>
        </p:grpSpPr>
        <p:sp>
          <p:nvSpPr>
            <p:cNvPr id="48" name="Freeform 48"/>
            <p:cNvSpPr/>
            <p:nvPr/>
          </p:nvSpPr>
          <p:spPr>
            <a:xfrm>
              <a:off x="0" y="0"/>
              <a:ext cx="676683" cy="297967"/>
            </a:xfrm>
            <a:custGeom>
              <a:avLst/>
              <a:gdLst/>
              <a:ahLst/>
              <a:cxnLst/>
              <a:rect l="l" t="t" r="r" b="b"/>
              <a:pathLst>
                <a:path w="676683" h="297967">
                  <a:moveTo>
                    <a:pt x="148983" y="0"/>
                  </a:moveTo>
                  <a:lnTo>
                    <a:pt x="527700" y="0"/>
                  </a:lnTo>
                  <a:cubicBezTo>
                    <a:pt x="609981" y="0"/>
                    <a:pt x="676683" y="66702"/>
                    <a:pt x="676683" y="148983"/>
                  </a:cubicBezTo>
                  <a:lnTo>
                    <a:pt x="676683" y="148983"/>
                  </a:lnTo>
                  <a:cubicBezTo>
                    <a:pt x="676683" y="231264"/>
                    <a:pt x="609981" y="297967"/>
                    <a:pt x="527700" y="297967"/>
                  </a:cubicBezTo>
                  <a:lnTo>
                    <a:pt x="148983" y="297967"/>
                  </a:lnTo>
                  <a:cubicBezTo>
                    <a:pt x="66702" y="297967"/>
                    <a:pt x="0" y="231264"/>
                    <a:pt x="0" y="148983"/>
                  </a:cubicBezTo>
                  <a:lnTo>
                    <a:pt x="0" y="148983"/>
                  </a:lnTo>
                  <a:cubicBezTo>
                    <a:pt x="0" y="66702"/>
                    <a:pt x="66702" y="0"/>
                    <a:pt x="148983" y="0"/>
                  </a:cubicBezTo>
                  <a:close/>
                </a:path>
              </a:pathLst>
            </a:custGeom>
            <a:solidFill>
              <a:srgbClr val="A7CDEF"/>
            </a:solidFill>
          </p:spPr>
        </p:sp>
        <p:sp>
          <p:nvSpPr>
            <p:cNvPr id="49" name="TextBox 49"/>
            <p:cNvSpPr txBox="1"/>
            <p:nvPr/>
          </p:nvSpPr>
          <p:spPr>
            <a:xfrm>
              <a:off x="0" y="-38100"/>
              <a:ext cx="676683" cy="336067"/>
            </a:xfrm>
            <a:prstGeom prst="rect">
              <a:avLst/>
            </a:prstGeom>
          </p:spPr>
          <p:txBody>
            <a:bodyPr lIns="50800" tIns="50800" rIns="50800" bIns="50800" rtlCol="0" anchor="ctr"/>
            <a:lstStyle/>
            <a:p>
              <a:pPr algn="ctr">
                <a:lnSpc>
                  <a:spcPts val="2660"/>
                </a:lnSpc>
              </a:pPr>
              <a:r>
                <a:rPr lang="en-US" sz="1900">
                  <a:solidFill>
                    <a:srgbClr val="231F20"/>
                  </a:solidFill>
                  <a:latin typeface="Cy Grotesk Key Semi-Bold"/>
                </a:rPr>
                <a:t> Dehydrocyclization of paraffins to aromatics</a:t>
              </a:r>
            </a:p>
          </p:txBody>
        </p:sp>
      </p:grpSp>
      <p:sp>
        <p:nvSpPr>
          <p:cNvPr id="50" name="AutoShape 50"/>
          <p:cNvSpPr/>
          <p:nvPr/>
        </p:nvSpPr>
        <p:spPr>
          <a:xfrm flipV="1">
            <a:off x="6223000" y="3340585"/>
            <a:ext cx="1392700" cy="1005532"/>
          </a:xfrm>
          <a:prstGeom prst="line">
            <a:avLst/>
          </a:prstGeom>
          <a:ln w="38100" cap="flat">
            <a:solidFill>
              <a:srgbClr val="000001"/>
            </a:solidFill>
            <a:prstDash val="solid"/>
            <a:headEnd type="none" w="sm" len="sm"/>
            <a:tailEnd type="arrow" w="med" len="sm"/>
          </a:ln>
        </p:spPr>
      </p:sp>
      <p:sp>
        <p:nvSpPr>
          <p:cNvPr id="51" name="AutoShape 51"/>
          <p:cNvSpPr/>
          <p:nvPr/>
        </p:nvSpPr>
        <p:spPr>
          <a:xfrm flipV="1">
            <a:off x="6223000" y="4200638"/>
            <a:ext cx="1062557" cy="145480"/>
          </a:xfrm>
          <a:prstGeom prst="line">
            <a:avLst/>
          </a:prstGeom>
          <a:ln w="38100" cap="flat">
            <a:solidFill>
              <a:srgbClr val="000000"/>
            </a:solidFill>
            <a:prstDash val="solid"/>
            <a:headEnd type="none" w="sm" len="sm"/>
            <a:tailEnd type="arrow" w="med" len="sm"/>
          </a:ln>
        </p:spPr>
      </p:sp>
      <p:sp>
        <p:nvSpPr>
          <p:cNvPr id="52" name="AutoShape 52"/>
          <p:cNvSpPr/>
          <p:nvPr/>
        </p:nvSpPr>
        <p:spPr>
          <a:xfrm>
            <a:off x="6223000" y="4346117"/>
            <a:ext cx="1062557" cy="1281137"/>
          </a:xfrm>
          <a:prstGeom prst="line">
            <a:avLst/>
          </a:prstGeom>
          <a:ln w="38100" cap="flat">
            <a:solidFill>
              <a:srgbClr val="000000"/>
            </a:solidFill>
            <a:prstDash val="solid"/>
            <a:headEnd type="none" w="sm" len="sm"/>
            <a:tailEnd type="arrow" w="med" len="sm"/>
          </a:ln>
        </p:spPr>
      </p:sp>
      <p:grpSp>
        <p:nvGrpSpPr>
          <p:cNvPr id="53" name="Group 53"/>
          <p:cNvGrpSpPr/>
          <p:nvPr/>
        </p:nvGrpSpPr>
        <p:grpSpPr>
          <a:xfrm>
            <a:off x="347327" y="6250135"/>
            <a:ext cx="2569281" cy="945285"/>
            <a:chOff x="0" y="0"/>
            <a:chExt cx="676683" cy="248964"/>
          </a:xfrm>
        </p:grpSpPr>
        <p:sp>
          <p:nvSpPr>
            <p:cNvPr id="54" name="Freeform 54"/>
            <p:cNvSpPr/>
            <p:nvPr/>
          </p:nvSpPr>
          <p:spPr>
            <a:xfrm>
              <a:off x="0" y="0"/>
              <a:ext cx="676683" cy="248964"/>
            </a:xfrm>
            <a:custGeom>
              <a:avLst/>
              <a:gdLst/>
              <a:ahLst/>
              <a:cxnLst/>
              <a:rect l="l" t="t" r="r" b="b"/>
              <a:pathLst>
                <a:path w="676683" h="248964">
                  <a:moveTo>
                    <a:pt x="124482" y="0"/>
                  </a:moveTo>
                  <a:lnTo>
                    <a:pt x="552201" y="0"/>
                  </a:lnTo>
                  <a:cubicBezTo>
                    <a:pt x="620951" y="0"/>
                    <a:pt x="676683" y="55732"/>
                    <a:pt x="676683" y="124482"/>
                  </a:cubicBezTo>
                  <a:lnTo>
                    <a:pt x="676683" y="124482"/>
                  </a:lnTo>
                  <a:cubicBezTo>
                    <a:pt x="676683" y="157497"/>
                    <a:pt x="663568" y="189159"/>
                    <a:pt x="640223" y="212504"/>
                  </a:cubicBezTo>
                  <a:cubicBezTo>
                    <a:pt x="616878" y="235849"/>
                    <a:pt x="585216" y="248964"/>
                    <a:pt x="552201" y="248964"/>
                  </a:cubicBezTo>
                  <a:lnTo>
                    <a:pt x="124482" y="248964"/>
                  </a:lnTo>
                  <a:cubicBezTo>
                    <a:pt x="91467" y="248964"/>
                    <a:pt x="59805" y="235849"/>
                    <a:pt x="36460" y="212504"/>
                  </a:cubicBezTo>
                  <a:cubicBezTo>
                    <a:pt x="13115" y="189159"/>
                    <a:pt x="0" y="157497"/>
                    <a:pt x="0" y="124482"/>
                  </a:cubicBezTo>
                  <a:lnTo>
                    <a:pt x="0" y="124482"/>
                  </a:lnTo>
                  <a:cubicBezTo>
                    <a:pt x="0" y="91467"/>
                    <a:pt x="13115" y="59805"/>
                    <a:pt x="36460" y="36460"/>
                  </a:cubicBezTo>
                  <a:cubicBezTo>
                    <a:pt x="59805" y="13115"/>
                    <a:pt x="91467" y="0"/>
                    <a:pt x="124482" y="0"/>
                  </a:cubicBezTo>
                  <a:close/>
                </a:path>
              </a:pathLst>
            </a:custGeom>
            <a:solidFill>
              <a:srgbClr val="A7CDEF"/>
            </a:solidFill>
          </p:spPr>
        </p:sp>
        <p:sp>
          <p:nvSpPr>
            <p:cNvPr id="55" name="TextBox 55"/>
            <p:cNvSpPr txBox="1"/>
            <p:nvPr/>
          </p:nvSpPr>
          <p:spPr>
            <a:xfrm>
              <a:off x="0" y="-38100"/>
              <a:ext cx="676683" cy="287064"/>
            </a:xfrm>
            <a:prstGeom prst="rect">
              <a:avLst/>
            </a:prstGeom>
          </p:spPr>
          <p:txBody>
            <a:bodyPr lIns="50800" tIns="50800" rIns="50800" bIns="50800" rtlCol="0" anchor="ctr"/>
            <a:lstStyle/>
            <a:p>
              <a:pPr algn="ctr">
                <a:lnSpc>
                  <a:spcPts val="2660"/>
                </a:lnSpc>
              </a:pPr>
              <a:r>
                <a:rPr lang="en-US" sz="1900">
                  <a:solidFill>
                    <a:srgbClr val="231F20"/>
                  </a:solidFill>
                  <a:latin typeface="Cy Grotesk Key Semi-Bold"/>
                </a:rPr>
                <a:t>Extraction</a:t>
              </a:r>
            </a:p>
          </p:txBody>
        </p:sp>
      </p:grpSp>
      <p:grpSp>
        <p:nvGrpSpPr>
          <p:cNvPr id="56" name="Group 56"/>
          <p:cNvGrpSpPr/>
          <p:nvPr/>
        </p:nvGrpSpPr>
        <p:grpSpPr>
          <a:xfrm>
            <a:off x="4963504" y="6250135"/>
            <a:ext cx="2569281" cy="945285"/>
            <a:chOff x="0" y="0"/>
            <a:chExt cx="676683" cy="248964"/>
          </a:xfrm>
        </p:grpSpPr>
        <p:sp>
          <p:nvSpPr>
            <p:cNvPr id="57" name="Freeform 57"/>
            <p:cNvSpPr/>
            <p:nvPr/>
          </p:nvSpPr>
          <p:spPr>
            <a:xfrm>
              <a:off x="0" y="0"/>
              <a:ext cx="676683" cy="248964"/>
            </a:xfrm>
            <a:custGeom>
              <a:avLst/>
              <a:gdLst/>
              <a:ahLst/>
              <a:cxnLst/>
              <a:rect l="l" t="t" r="r" b="b"/>
              <a:pathLst>
                <a:path w="676683" h="248964">
                  <a:moveTo>
                    <a:pt x="124482" y="0"/>
                  </a:moveTo>
                  <a:lnTo>
                    <a:pt x="552201" y="0"/>
                  </a:lnTo>
                  <a:cubicBezTo>
                    <a:pt x="620951" y="0"/>
                    <a:pt x="676683" y="55732"/>
                    <a:pt x="676683" y="124482"/>
                  </a:cubicBezTo>
                  <a:lnTo>
                    <a:pt x="676683" y="124482"/>
                  </a:lnTo>
                  <a:cubicBezTo>
                    <a:pt x="676683" y="157497"/>
                    <a:pt x="663568" y="189159"/>
                    <a:pt x="640223" y="212504"/>
                  </a:cubicBezTo>
                  <a:cubicBezTo>
                    <a:pt x="616878" y="235849"/>
                    <a:pt x="585216" y="248964"/>
                    <a:pt x="552201" y="248964"/>
                  </a:cubicBezTo>
                  <a:lnTo>
                    <a:pt x="124482" y="248964"/>
                  </a:lnTo>
                  <a:cubicBezTo>
                    <a:pt x="91467" y="248964"/>
                    <a:pt x="59805" y="235849"/>
                    <a:pt x="36460" y="212504"/>
                  </a:cubicBezTo>
                  <a:cubicBezTo>
                    <a:pt x="13115" y="189159"/>
                    <a:pt x="0" y="157497"/>
                    <a:pt x="0" y="124482"/>
                  </a:cubicBezTo>
                  <a:lnTo>
                    <a:pt x="0" y="124482"/>
                  </a:lnTo>
                  <a:cubicBezTo>
                    <a:pt x="0" y="91467"/>
                    <a:pt x="13115" y="59805"/>
                    <a:pt x="36460" y="36460"/>
                  </a:cubicBezTo>
                  <a:cubicBezTo>
                    <a:pt x="59805" y="13115"/>
                    <a:pt x="91467" y="0"/>
                    <a:pt x="124482" y="0"/>
                  </a:cubicBezTo>
                  <a:close/>
                </a:path>
              </a:pathLst>
            </a:custGeom>
            <a:solidFill>
              <a:srgbClr val="A7CDEF"/>
            </a:solidFill>
          </p:spPr>
        </p:sp>
        <p:sp>
          <p:nvSpPr>
            <p:cNvPr id="58" name="TextBox 58"/>
            <p:cNvSpPr txBox="1"/>
            <p:nvPr/>
          </p:nvSpPr>
          <p:spPr>
            <a:xfrm>
              <a:off x="0" y="-38100"/>
              <a:ext cx="676683" cy="287064"/>
            </a:xfrm>
            <a:prstGeom prst="rect">
              <a:avLst/>
            </a:prstGeom>
          </p:spPr>
          <p:txBody>
            <a:bodyPr lIns="50800" tIns="50800" rIns="50800" bIns="50800" rtlCol="0" anchor="ctr"/>
            <a:lstStyle/>
            <a:p>
              <a:pPr algn="ctr">
                <a:lnSpc>
                  <a:spcPts val="2660"/>
                </a:lnSpc>
              </a:pPr>
              <a:r>
                <a:rPr lang="en-US" sz="1900">
                  <a:solidFill>
                    <a:srgbClr val="231F20"/>
                  </a:solidFill>
                  <a:latin typeface="Cy Grotesk Key Semi-Bold"/>
                </a:rPr>
                <a:t>Distillation</a:t>
              </a:r>
            </a:p>
          </p:txBody>
        </p:sp>
      </p:grpSp>
      <p:sp>
        <p:nvSpPr>
          <p:cNvPr id="59" name="AutoShape 59"/>
          <p:cNvSpPr/>
          <p:nvPr/>
        </p:nvSpPr>
        <p:spPr>
          <a:xfrm flipH="1">
            <a:off x="2916608" y="6143034"/>
            <a:ext cx="1158002" cy="579744"/>
          </a:xfrm>
          <a:prstGeom prst="line">
            <a:avLst/>
          </a:prstGeom>
          <a:ln w="38100" cap="flat">
            <a:solidFill>
              <a:srgbClr val="000000"/>
            </a:solidFill>
            <a:prstDash val="solid"/>
            <a:headEnd type="none" w="sm" len="sm"/>
            <a:tailEnd type="arrow" w="med" len="sm"/>
          </a:ln>
        </p:spPr>
      </p:sp>
      <p:sp>
        <p:nvSpPr>
          <p:cNvPr id="60" name="AutoShape 60"/>
          <p:cNvSpPr/>
          <p:nvPr/>
        </p:nvSpPr>
        <p:spPr>
          <a:xfrm>
            <a:off x="4074610" y="6143034"/>
            <a:ext cx="1573318" cy="500573"/>
          </a:xfrm>
          <a:prstGeom prst="line">
            <a:avLst/>
          </a:prstGeom>
          <a:ln w="38100" cap="flat">
            <a:solidFill>
              <a:srgbClr val="000000"/>
            </a:solidFill>
            <a:prstDash val="solid"/>
            <a:headEnd type="none" w="sm" len="sm"/>
            <a:tailEnd type="arrow" w="med" len="sm"/>
          </a:ln>
        </p:spPr>
      </p:sp>
      <p:sp>
        <p:nvSpPr>
          <p:cNvPr id="61" name="Freeform 61"/>
          <p:cNvSpPr/>
          <p:nvPr/>
        </p:nvSpPr>
        <p:spPr>
          <a:xfrm>
            <a:off x="1524000" y="3075159"/>
            <a:ext cx="323902" cy="968184"/>
          </a:xfrm>
          <a:custGeom>
            <a:avLst/>
            <a:gdLst/>
            <a:ahLst/>
            <a:cxnLst/>
            <a:rect l="l" t="t" r="r" b="b"/>
            <a:pathLst>
              <a:path w="323902" h="968184">
                <a:moveTo>
                  <a:pt x="0" y="0"/>
                </a:moveTo>
                <a:lnTo>
                  <a:pt x="323902" y="0"/>
                </a:lnTo>
                <a:lnTo>
                  <a:pt x="323902" y="968184"/>
                </a:lnTo>
                <a:lnTo>
                  <a:pt x="0" y="96818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2" name="Freeform 62"/>
          <p:cNvSpPr/>
          <p:nvPr/>
        </p:nvSpPr>
        <p:spPr>
          <a:xfrm>
            <a:off x="6801818" y="8130864"/>
            <a:ext cx="755793" cy="1169505"/>
          </a:xfrm>
          <a:custGeom>
            <a:avLst/>
            <a:gdLst/>
            <a:ahLst/>
            <a:cxnLst/>
            <a:rect l="l" t="t" r="r" b="b"/>
            <a:pathLst>
              <a:path w="755793" h="1169505">
                <a:moveTo>
                  <a:pt x="0" y="0"/>
                </a:moveTo>
                <a:lnTo>
                  <a:pt x="755793" y="0"/>
                </a:lnTo>
                <a:lnTo>
                  <a:pt x="755793" y="1169505"/>
                </a:lnTo>
                <a:lnTo>
                  <a:pt x="0" y="1169505"/>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63" name="Freeform 63"/>
          <p:cNvSpPr/>
          <p:nvPr/>
        </p:nvSpPr>
        <p:spPr>
          <a:xfrm>
            <a:off x="3545776" y="6143034"/>
            <a:ext cx="613474" cy="1159487"/>
          </a:xfrm>
          <a:custGeom>
            <a:avLst/>
            <a:gdLst/>
            <a:ahLst/>
            <a:cxnLst/>
            <a:rect l="l" t="t" r="r" b="b"/>
            <a:pathLst>
              <a:path w="613474" h="1159487">
                <a:moveTo>
                  <a:pt x="0" y="0"/>
                </a:moveTo>
                <a:lnTo>
                  <a:pt x="613474" y="0"/>
                </a:lnTo>
                <a:lnTo>
                  <a:pt x="613474" y="1159487"/>
                </a:lnTo>
                <a:lnTo>
                  <a:pt x="0" y="1159487"/>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64" name="TextBox 64"/>
          <p:cNvSpPr txBox="1"/>
          <p:nvPr/>
        </p:nvSpPr>
        <p:spPr>
          <a:xfrm>
            <a:off x="1028700" y="98425"/>
            <a:ext cx="6151014" cy="1044575"/>
          </a:xfrm>
          <a:prstGeom prst="rect">
            <a:avLst/>
          </a:prstGeom>
        </p:spPr>
        <p:txBody>
          <a:bodyPr lIns="0" tIns="0" rIns="0" bIns="0" rtlCol="0" anchor="t">
            <a:spAutoFit/>
          </a:bodyPr>
          <a:lstStyle/>
          <a:p>
            <a:pPr marL="0" lvl="0" indent="0" algn="l">
              <a:lnSpc>
                <a:spcPts val="8049"/>
              </a:lnSpc>
              <a:spcBef>
                <a:spcPct val="0"/>
              </a:spcBef>
            </a:pPr>
            <a:r>
              <a:rPr lang="en-US" sz="6999">
                <a:solidFill>
                  <a:srgbClr val="000001"/>
                </a:solidFill>
                <a:latin typeface="Cy Grotesk Key Bold"/>
              </a:rPr>
              <a:t>FLOWCHART</a:t>
            </a:r>
          </a:p>
        </p:txBody>
      </p:sp>
      <p:sp>
        <p:nvSpPr>
          <p:cNvPr id="65" name="Freeform 65"/>
          <p:cNvSpPr/>
          <p:nvPr/>
        </p:nvSpPr>
        <p:spPr>
          <a:xfrm>
            <a:off x="1030818" y="4766309"/>
            <a:ext cx="323902" cy="968184"/>
          </a:xfrm>
          <a:custGeom>
            <a:avLst/>
            <a:gdLst/>
            <a:ahLst/>
            <a:cxnLst/>
            <a:rect l="l" t="t" r="r" b="b"/>
            <a:pathLst>
              <a:path w="323902" h="968184">
                <a:moveTo>
                  <a:pt x="0" y="0"/>
                </a:moveTo>
                <a:lnTo>
                  <a:pt x="323902" y="0"/>
                </a:lnTo>
                <a:lnTo>
                  <a:pt x="323902" y="968183"/>
                </a:lnTo>
                <a:lnTo>
                  <a:pt x="0" y="96818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6" name="Freeform 66"/>
          <p:cNvSpPr/>
          <p:nvPr/>
        </p:nvSpPr>
        <p:spPr>
          <a:xfrm>
            <a:off x="1375120" y="1624987"/>
            <a:ext cx="323902" cy="968184"/>
          </a:xfrm>
          <a:custGeom>
            <a:avLst/>
            <a:gdLst/>
            <a:ahLst/>
            <a:cxnLst/>
            <a:rect l="l" t="t" r="r" b="b"/>
            <a:pathLst>
              <a:path w="323902" h="968184">
                <a:moveTo>
                  <a:pt x="0" y="0"/>
                </a:moveTo>
                <a:lnTo>
                  <a:pt x="323902" y="0"/>
                </a:lnTo>
                <a:lnTo>
                  <a:pt x="323902" y="968184"/>
                </a:lnTo>
                <a:lnTo>
                  <a:pt x="0" y="96818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transition spd="med">
    <p:push dir="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1056</Words>
  <Application>Microsoft Office PowerPoint</Application>
  <PresentationFormat>Custom</PresentationFormat>
  <Paragraphs>184</Paragraphs>
  <Slides>18</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Cy Grotesk Key Ultra-Bold</vt:lpstr>
      <vt:lpstr>Cy Grotesk Key</vt:lpstr>
      <vt:lpstr>Cy Grotesk Key Bold</vt:lpstr>
      <vt:lpstr>Overpass Medium</vt:lpstr>
      <vt:lpstr>Calibri</vt:lpstr>
      <vt:lpstr>Overpass Ultra-Bold</vt:lpstr>
      <vt:lpstr>Canva Sans Bold</vt:lpstr>
      <vt:lpstr>Cy Grotesk Key Semi-Bold</vt:lpstr>
      <vt:lpstr>Arial</vt:lpstr>
      <vt:lpstr>Overpass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Chemical Symbols and Formulae for Elements and Compounds Education Presentation in 0 Flat Graphic Flat Cartoon Style</dc:title>
  <cp:lastModifiedBy>Lenovo</cp:lastModifiedBy>
  <cp:revision>6</cp:revision>
  <dcterms:created xsi:type="dcterms:W3CDTF">2006-08-16T00:00:00Z</dcterms:created>
  <dcterms:modified xsi:type="dcterms:W3CDTF">2024-03-31T18:04:26Z</dcterms:modified>
  <dc:identifier>DAGBASgsrDA</dc:identifier>
</cp:coreProperties>
</file>